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16465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Fig.5.5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dot convention for coupled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series.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coils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Fig.5.5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754489"/>
            <a:ext cx="14838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5670" y="1754489"/>
            <a:ext cx="21665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(Series-aiding connection)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420" y="18313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317" y="18313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58705"/>
            <a:ext cx="22074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coils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Fig.5.5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162921"/>
            <a:ext cx="144266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14523" y="2162921"/>
            <a:ext cx="24036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(Series-opposing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420" y="22397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74317" y="22397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574526"/>
            <a:ext cx="740833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Fig.5.5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 for coils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series; (a) series-aiding connection, (b) series-opposing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206986"/>
            <a:ext cx="69043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 and in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432538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55901" y="4622114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KRAFWS+Cambria Math"/>
                <a:cs typeface="KRAFWS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KRAFWS+Cambria Math"/>
                <a:cs typeface="KRAFWS+Cambria Math"/>
              </a:rPr>
              <a:t>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49119" y="4622114"/>
            <a:ext cx="342666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5" baseline="25500">
                <a:solidFill>
                  <a:srgbClr val="000000"/>
                </a:solidFill>
                <a:latin typeface="KRAFWS+Cambria Math"/>
                <a:cs typeface="KRAFWS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KRAFWS+Cambria Math"/>
                <a:cs typeface="KRAFWS+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678035"/>
            <a:ext cx="1405419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푣</a:t>
            </a:r>
            <a:r>
              <a:rPr sz="1400" spc="67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푖</a:t>
            </a:r>
            <a:r>
              <a:rPr sz="1400" spc="30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푅</a:t>
            </a:r>
            <a:r>
              <a:rPr sz="1400" spc="57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퐿</a:t>
            </a:r>
          </a:p>
          <a:p>
            <a:pPr marL="110363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67738" y="4678035"/>
            <a:ext cx="613525" cy="785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푀</a:t>
            </a:r>
          </a:p>
          <a:p>
            <a:pPr marL="0" marR="0">
              <a:lnSpc>
                <a:spcPts val="1645"/>
              </a:lnSpc>
              <a:spcBef>
                <a:spcPts val="8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2459" y="47638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35100" y="47638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24076" y="47638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83333" y="4817186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푑푡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76551" y="4817186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푑푡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33042" y="4931486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KRAFWS+Cambria Math"/>
                <a:cs typeface="KRAFWS+Cambria Math"/>
              </a:rPr>
              <a:t>푑ꢀ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326258" y="4931486"/>
            <a:ext cx="3201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3">
                <a:solidFill>
                  <a:srgbClr val="000000"/>
                </a:solidFill>
                <a:latin typeface="KRAFWS+Cambria Math"/>
                <a:cs typeface="KRAFWS+Cambria Math"/>
              </a:rPr>
              <a:t>푑ꢀ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987407"/>
            <a:ext cx="1382559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푣</a:t>
            </a:r>
            <a:r>
              <a:rPr sz="1400" spc="709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푅</a:t>
            </a:r>
            <a:r>
              <a:rPr sz="1400" spc="62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0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퐿</a:t>
            </a:r>
          </a:p>
          <a:p>
            <a:pPr marL="108076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62582" y="498056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KRAFWS+Cambria Math"/>
                <a:cs typeface="KRAFWS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55798" y="498056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KRAFWS+Cambria Math"/>
                <a:cs typeface="KRAFWS+Cambria Math"/>
              </a:rPr>
              <a:t>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37031" y="50732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4620" y="50732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6644" y="50732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60473" y="5126558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푑푡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53691" y="5126558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푑푡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5250926"/>
            <a:ext cx="19756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5444607"/>
            <a:ext cx="2474230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V</a:t>
            </a:r>
            <a:r>
              <a:rPr sz="1400" spc="56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푅</a:t>
            </a:r>
            <a:r>
              <a:rPr sz="1400" spc="56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푗휔퐿</a:t>
            </a:r>
            <a:r>
              <a:rPr sz="1400" spc="29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)퐼</a:t>
            </a:r>
            <a:r>
              <a:rPr sz="1400" spc="509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</a:t>
            </a:r>
            <a:r>
              <a:rPr sz="1400" spc="12">
                <a:solidFill>
                  <a:srgbClr val="000000"/>
                </a:solidFill>
                <a:latin typeface="KRAFWS+Cambria Math"/>
                <a:cs typeface="KRAFWS+Cambria Math"/>
              </a:rPr>
              <a:t>푗휔푀퐼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29412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61592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775714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982977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681351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5653395"/>
            <a:ext cx="2561322" cy="46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V</a:t>
            </a:r>
            <a:r>
              <a:rPr sz="1400" spc="60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KRAFWS+Cambria Math"/>
                <a:cs typeface="KRAFWS+Cambria Math"/>
              </a:rPr>
              <a:t>푗휔푀퐼</a:t>
            </a:r>
            <a:r>
              <a:rPr sz="1400" spc="517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(</a:t>
            </a:r>
            <a:r>
              <a:rPr sz="1400" spc="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푅</a:t>
            </a:r>
            <a:r>
              <a:rPr sz="1400" spc="60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푗휔퐿</a:t>
            </a:r>
            <a:r>
              <a:rPr sz="1400" spc="32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)퐼</a:t>
            </a:r>
          </a:p>
          <a:p>
            <a:pPr marL="21540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33983" y="57453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45946" y="57453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864105" y="57453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483230" y="574530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6097000"/>
            <a:ext cx="5270913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circuit shown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6513185"/>
            <a:ext cx="2404126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푉</a:t>
            </a:r>
            <a:r>
              <a:rPr sz="1400" spc="12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푍</a:t>
            </a:r>
            <a:r>
              <a:rPr sz="1400" spc="55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1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푗휔퐿</a:t>
            </a:r>
            <a:r>
              <a:rPr sz="1400" spc="29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)퐼</a:t>
            </a:r>
            <a:r>
              <a:rPr sz="1400" spc="509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 </a:t>
            </a:r>
            <a:r>
              <a:rPr sz="1400" spc="12">
                <a:solidFill>
                  <a:srgbClr val="000000"/>
                </a:solidFill>
                <a:latin typeface="KRAFWS+Cambria Math"/>
                <a:cs typeface="KRAFWS+Cambria Math"/>
              </a:rPr>
              <a:t>푗휔푀퐼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00632" y="6605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714754" y="6605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922017" y="6605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620391" y="6605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6721973"/>
            <a:ext cx="2615653" cy="46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−푗휔푀퐼</a:t>
            </a:r>
            <a:r>
              <a:rPr sz="1400" spc="52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(</a:t>
            </a:r>
            <a:r>
              <a:rPr sz="1400" spc="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푍</a:t>
            </a:r>
            <a:r>
              <a:rPr sz="1400" spc="59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</a:t>
            </a:r>
            <a:r>
              <a:rPr sz="1400" spc="30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푗휔퐿</a:t>
            </a:r>
            <a:r>
              <a:rPr sz="1400" spc="32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)퐼</a:t>
            </a:r>
          </a:p>
          <a:p>
            <a:pPr marL="220129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403858" y="68138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12873" y="6813880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ꢃ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530475" y="68138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7779496"/>
            <a:ext cx="58713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3:</a:t>
            </a:r>
            <a:r>
              <a:rPr sz="1400" b="1" spc="24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phasor currents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shown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666109" y="78563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138548" y="785634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8005048"/>
            <a:ext cx="1860238" cy="66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coil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8430758"/>
            <a:ext cx="2685335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−ꢄꢅ + (−푗4 + 푗5)퐼</a:t>
            </a:r>
            <a:r>
              <a:rPr sz="1400" spc="51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 푗3퐼</a:t>
            </a:r>
            <a:r>
              <a:rPr sz="1400" spc="63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952498" y="85226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464942" y="85226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80644" y="8673074"/>
            <a:ext cx="15605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∴</a:t>
            </a:r>
            <a:r>
              <a:rPr sz="1400" spc="8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KRAFWS+Cambria Math"/>
                <a:cs typeface="KRAFWS+Cambria Math"/>
              </a:rPr>
              <a:t>푗퐼</a:t>
            </a:r>
            <a:r>
              <a:rPr sz="1400" spc="50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 푗3퐼</a:t>
            </a:r>
            <a:r>
              <a:rPr sz="1400" spc="623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ꢄꢅ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938907" y="8683609"/>
            <a:ext cx="6536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50696" y="87588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364233" y="87588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8921353"/>
            <a:ext cx="186023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coil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1019" y="9151610"/>
            <a:ext cx="2101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−푗3퐼</a:t>
            </a:r>
            <a:r>
              <a:rPr sz="1400" spc="515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(ꢄꢅ</a:t>
            </a:r>
            <a:r>
              <a:rPr sz="1400" spc="-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+ 푗6)퐼</a:t>
            </a:r>
            <a:r>
              <a:rPr sz="1400" spc="62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0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888796" y="92374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958594" y="92374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057960" y="9385199"/>
            <a:ext cx="66814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(1ꢂꢆꢇꢈ)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1019" y="9441119"/>
            <a:ext cx="73396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 spc="-120">
                <a:solidFill>
                  <a:srgbClr val="000000"/>
                </a:solidFill>
                <a:latin typeface="KRAFWS+Cambria Math"/>
                <a:cs typeface="KRAFWS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565402" y="9441119"/>
            <a:ext cx="200275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KRAFWS+Cambria Math"/>
                <a:cs typeface="KRAFWS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  <a:r>
              <a:rPr sz="1500" spc="122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(ꢅ</a:t>
            </a:r>
            <a:r>
              <a:rPr sz="1400" spc="-10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KRAFWS+Cambria Math"/>
                <a:cs typeface="KRAFWS+Cambria Math"/>
              </a:rPr>
              <a:t>− </a:t>
            </a:r>
            <a:r>
              <a:rPr sz="1400" spc="-18">
                <a:solidFill>
                  <a:srgbClr val="000000"/>
                </a:solidFill>
                <a:latin typeface="KRAFWS+Cambria Math"/>
                <a:cs typeface="KRAFWS+Cambria Math"/>
              </a:rPr>
              <a:t>푗4)퐼</a:t>
            </a:r>
            <a:r>
              <a:rPr sz="1500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ꢂ</a:t>
            </a:r>
            <a:r>
              <a:rPr sz="1500" spc="1466" baseline="-20571">
                <a:solidFill>
                  <a:srgbClr val="000000"/>
                </a:solidFill>
                <a:latin typeface="KRAFWS+Cambria Math"/>
                <a:cs typeface="KRAFW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230172" y="9580271"/>
            <a:ext cx="3230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RAFWS+Cambria Math"/>
                <a:cs typeface="KRAFWS+Cambria Math"/>
              </a:rPr>
              <a:t>ꢇꢉ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648535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for I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I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V</a:t>
            </a:r>
            <a:r>
              <a:rPr sz="1400" spc="9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the T-equivalent circuit 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10435" y="14411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16175" y="14411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48051" y="1441195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568561"/>
            <a:ext cx="1143003" cy="69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</a:p>
          <a:p>
            <a:pPr marL="0" marR="0">
              <a:lnSpc>
                <a:spcPts val="1554"/>
              </a:lnSpc>
              <a:spcBef>
                <a:spcPts val="18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92366"/>
            <a:ext cx="24399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69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8,</a:t>
            </a:r>
            <a:r>
              <a:rPr sz="1400" spc="-8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72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5,</a:t>
            </a:r>
            <a:r>
              <a:rPr sz="1400" spc="-8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and</a:t>
            </a:r>
            <a:r>
              <a:rPr sz="1400" spc="319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푀</a:t>
            </a:r>
            <a:r>
              <a:rPr sz="1400" spc="11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−ꢀ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936" y="20781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02740" y="20781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359650"/>
            <a:ext cx="27663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7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60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− 푀</a:t>
            </a:r>
            <a:r>
              <a:rPr sz="1400" spc="12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8 − (−ꢀ)</a:t>
            </a:r>
            <a:r>
              <a:rPr sz="1400" spc="6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9 H,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5508" y="244546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푎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7292" y="2445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725410"/>
            <a:ext cx="27663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76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− 푀</a:t>
            </a:r>
            <a:r>
              <a:rPr sz="1400" spc="12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5 − (−ꢀ)</a:t>
            </a:r>
            <a:r>
              <a:rPr sz="1400" spc="6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6 H,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508" y="2811222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8816" y="28112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0644" y="3092694"/>
            <a:ext cx="145007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푀</a:t>
            </a:r>
            <a:r>
              <a:rPr sz="1400" spc="12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URVDQF+Cambria Math"/>
                <a:cs typeface="URVDQF+Cambria Math"/>
              </a:rPr>
              <a:t>−ꢀ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 H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322685"/>
            <a:ext cx="5171151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rad,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equavalent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 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 is 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139930"/>
            <a:ext cx="1792481" cy="66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analysis,</a:t>
            </a:r>
          </a:p>
          <a:p>
            <a:pPr marL="44196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536303"/>
            <a:ext cx="2740087" cy="95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푗6</a:t>
            </a:r>
            <a:r>
              <a:rPr sz="1400" spc="8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(4</a:t>
            </a:r>
            <a:r>
              <a:rPr sz="1400" spc="-2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+</a:t>
            </a:r>
            <a:r>
              <a:rPr sz="1400" spc="12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푗9 − 푗ꢀ)퐼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1</a:t>
            </a:r>
            <a:r>
              <a:rPr sz="1500" spc="38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 spc="-12">
                <a:solidFill>
                  <a:srgbClr val="000000"/>
                </a:solidFill>
                <a:latin typeface="URVDQF+Cambria Math"/>
                <a:cs typeface="URVDQF+Cambria Math"/>
              </a:rPr>
              <a:t>(−푗ꢀ)퐼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 spc="-18">
                <a:solidFill>
                  <a:srgbClr val="000000"/>
                </a:solidFill>
                <a:latin typeface="URVDQF+Cambria Math"/>
                <a:cs typeface="URVDQF+Cambria Math"/>
              </a:rPr>
              <a:t>(−푗ꢀ)퐼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1</a:t>
            </a:r>
            <a:r>
              <a:rPr sz="1500" spc="38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+ (ꢀ0</a:t>
            </a:r>
            <a:r>
              <a:rPr sz="1400" spc="-2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+ 푗6 − </a:t>
            </a:r>
            <a:r>
              <a:rPr sz="1400" spc="-18">
                <a:solidFill>
                  <a:srgbClr val="000000"/>
                </a:solidFill>
                <a:latin typeface="URVDQF+Cambria Math"/>
                <a:cs typeface="URVDQF+Cambria Math"/>
              </a:rPr>
              <a:t>푗ꢀ)퐼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17796" y="4552934"/>
            <a:ext cx="676489" cy="907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22860" marR="0">
              <a:lnSpc>
                <a:spcPts val="1554"/>
              </a:lnSpc>
              <a:spcBef>
                <a:spcPts val="18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234162"/>
            <a:ext cx="23070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Eq.s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 &amp; (2) we get,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590911"/>
            <a:ext cx="160196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URVDQF+Cambria Math"/>
                <a:cs typeface="URVDQF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400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0.6 + 푗0.3 A,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30247" y="5590911"/>
            <a:ext cx="3126249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퐼</a:t>
            </a:r>
            <a:r>
              <a:rPr sz="1400" spc="63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푗0.06 A &amp; 푉</a:t>
            </a:r>
            <a:r>
              <a:rPr sz="1400" spc="663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−ꢀ0퐼</a:t>
            </a:r>
            <a:r>
              <a:rPr sz="1400" spc="619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푗0.6 V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  <a:r>
              <a:rPr sz="1000" spc="8548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푂</a:t>
            </a:r>
            <a:r>
              <a:rPr sz="1000" spc="473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000">
                <a:solidFill>
                  <a:srgbClr val="000000"/>
                </a:solidFill>
                <a:latin typeface="URVDQF+Cambria Math"/>
                <a:cs typeface="URVDQF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834618"/>
            <a:ext cx="4732478" cy="670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complete equavalent T circuit in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 is</a:t>
            </a:r>
          </a:p>
          <a:p>
            <a:pPr marL="0" marR="0">
              <a:lnSpc>
                <a:spcPts val="1554"/>
              </a:lnSpc>
              <a:spcBef>
                <a:spcPts val="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7986760"/>
            <a:ext cx="72090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phasor currents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in example3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using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321430" y="80636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94125" y="80636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8192499"/>
            <a:ext cx="4779924" cy="68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T-equivalent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magnetically coupled coils</a:t>
            </a:r>
            <a:r>
              <a:rPr sz="10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7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757362"/>
            <a:ext cx="127888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ꢀ3∠−49.4</a:t>
            </a:r>
            <a:r>
              <a:rPr sz="1500" spc="82" baseline="36856">
                <a:solidFill>
                  <a:srgbClr val="000000"/>
                </a:solidFill>
                <a:latin typeface="URVDQF+Cambria Math"/>
                <a:cs typeface="URVDQF+Cambria Math"/>
              </a:rPr>
              <a:t>표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A,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08301" y="8757362"/>
            <a:ext cx="138249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ꢁ.9ꢀ∠ꢀ4.04</a:t>
            </a:r>
            <a:r>
              <a:rPr sz="1500" baseline="36856">
                <a:solidFill>
                  <a:srgbClr val="000000"/>
                </a:solidFill>
                <a:latin typeface="URVDQF+Cambria Math"/>
                <a:cs typeface="URVDQF+Cambria Math"/>
              </a:rPr>
              <a:t>표</a:t>
            </a:r>
            <a:r>
              <a:rPr sz="1500" spc="64" baseline="36856">
                <a:solidFill>
                  <a:srgbClr val="000000"/>
                </a:solidFill>
                <a:latin typeface="URVDQF+Cambria Math"/>
                <a:cs typeface="URVDQF+Cambria Math"/>
              </a:rPr>
              <a:t> </a:t>
            </a:r>
            <a:r>
              <a:rPr sz="1400">
                <a:solidFill>
                  <a:srgbClr val="000000"/>
                </a:solidFill>
                <a:latin typeface="URVDQF+Cambria Math"/>
                <a:cs typeface="URVDQF+Cambria Math"/>
              </a:rPr>
              <a:t>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28135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Substitute Equ.s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(1), we get,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72079" y="1521450"/>
            <a:ext cx="2629798" cy="63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47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12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  <a:p>
            <a:pPr marL="986281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2.91∠14.04</a:t>
            </a:r>
            <a:r>
              <a:rPr sz="1500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64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650990"/>
            <a:ext cx="2032940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ABFGVP+Cambria Math"/>
                <a:cs typeface="ABFGVP+Cambria Math"/>
              </a:rPr>
              <a:t>푗(2</a:t>
            </a:r>
            <a:r>
              <a:rPr sz="1400" spc="-1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푗4)퐼</a:t>
            </a:r>
            <a:r>
              <a:rPr sz="1400" spc="53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푗3퐼</a:t>
            </a:r>
            <a:r>
              <a:rPr sz="1400" spc="63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8782" y="1657086"/>
            <a:ext cx="4161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86510" y="17428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97050" y="17428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31640" y="1776441"/>
            <a:ext cx="64015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4 − 푗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987661"/>
            <a:ext cx="3588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subs the value of I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Equ. (2) we get,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36342" y="20645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12289" y="2163054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292594"/>
            <a:ext cx="1381881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(2</a:t>
            </a:r>
            <a:r>
              <a:rPr sz="1400" spc="-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푗4)×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49094" y="2282393"/>
            <a:ext cx="183694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40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13.01∠−49.39</a:t>
            </a:r>
            <a:r>
              <a:rPr sz="1500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52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22373" y="2418045"/>
            <a:ext cx="6416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4 − 푗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2825861"/>
            <a:ext cx="4527452" cy="923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voltage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shown.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631"/>
              </a:lnSpc>
              <a:spcBef>
                <a:spcPts val="50"/>
              </a:spcBef>
              <a:spcAft>
                <a:spcPct val="0"/>
              </a:spcAft>
            </a:pPr>
            <a:r>
              <a:rPr sz="1400" spc="-324">
                <a:solidFill>
                  <a:srgbClr val="000000"/>
                </a:solidFill>
                <a:latin typeface="ABFGVP+Cambria Math"/>
                <a:cs typeface="ABFGVP+Cambria Math"/>
              </a:rPr>
              <a:t>푉</a:t>
            </a:r>
            <a:r>
              <a:rPr sz="1500" baseline="-21120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138" baseline="-2112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10∠−135</a:t>
            </a:r>
            <a:r>
              <a:rPr sz="1500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52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205462"/>
            <a:ext cx="4980919" cy="892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mesh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loop 1,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857867"/>
            <a:ext cx="3591429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−100 + 퐼</a:t>
            </a:r>
            <a:r>
              <a:rPr sz="1400" spc="21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(4</a:t>
            </a:r>
            <a:r>
              <a:rPr sz="1400" spc="-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푗3 + 푗6) − 푗6퐼</a:t>
            </a:r>
            <a:r>
              <a:rPr sz="1400" spc="55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푗2퐼</a:t>
            </a:r>
            <a:r>
              <a:rPr sz="1400" spc="63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33220" y="49497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40786" y="49497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52851" y="49497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0644" y="5094087"/>
            <a:ext cx="2282236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∴</a:t>
            </a:r>
            <a:r>
              <a:rPr sz="1400" spc="392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(4</a:t>
            </a:r>
            <a:r>
              <a:rPr sz="1400" spc="-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푗3)퐼</a:t>
            </a:r>
            <a:r>
              <a:rPr sz="1400" spc="50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푗8퐼</a:t>
            </a:r>
            <a:r>
              <a:rPr sz="1400" spc="63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68319" y="5110718"/>
            <a:ext cx="6536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45005" y="51859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55545" y="51859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346938"/>
            <a:ext cx="3696877" cy="707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 for loop 2,</a:t>
            </a:r>
          </a:p>
          <a:p>
            <a:pPr marL="0" marR="0">
              <a:lnSpc>
                <a:spcPts val="1645"/>
              </a:lnSpc>
              <a:spcBef>
                <a:spcPts val="22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−푗2퐼</a:t>
            </a:r>
            <a:r>
              <a:rPr sz="1400" spc="51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 </a:t>
            </a:r>
            <a:r>
              <a:rPr sz="1400" spc="15">
                <a:solidFill>
                  <a:srgbClr val="000000"/>
                </a:solidFill>
                <a:latin typeface="ABFGVP+Cambria Math"/>
                <a:cs typeface="ABFGVP+Cambria Math"/>
              </a:rPr>
              <a:t>6푗퐼</a:t>
            </a:r>
            <a:r>
              <a:rPr sz="1400" spc="51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(푗6 + 푗8 + 푗2×2 + 5)퐼</a:t>
            </a:r>
            <a:r>
              <a:rPr sz="1400" spc="619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88796" y="56645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99286" y="56645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345815" y="56645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814939"/>
            <a:ext cx="23207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∴</a:t>
            </a:r>
            <a:r>
              <a:rPr sz="1400" spc="392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−푗8퐼</a:t>
            </a:r>
            <a:r>
              <a:rPr sz="1400" spc="51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(5</a:t>
            </a:r>
            <a:r>
              <a:rPr sz="1400" spc="-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푗18)퐼</a:t>
            </a:r>
            <a:r>
              <a:rPr sz="1400" spc="623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63746" y="5825474"/>
            <a:ext cx="6536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79296" y="59010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49094" y="59010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061948"/>
            <a:ext cx="2897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Equ.s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 &amp; (2) using matrix,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8076" y="6395837"/>
            <a:ext cx="1721355" cy="695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4</a:t>
            </a:r>
            <a:r>
              <a:rPr sz="1400" spc="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푗3</a:t>
            </a:r>
          </a:p>
          <a:p>
            <a:pPr marL="88391" marR="0">
              <a:lnSpc>
                <a:spcPts val="1645"/>
              </a:lnSpc>
              <a:spcBef>
                <a:spcPts val="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  <a:r>
              <a:rPr sz="1400" spc="1778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5 + 푗18</a:t>
            </a:r>
            <a:r>
              <a:rPr sz="1400" spc="97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97761" y="6395837"/>
            <a:ext cx="562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96694" y="6400409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609466" y="6395837"/>
            <a:ext cx="1490396" cy="695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4</a:t>
            </a:r>
            <a:r>
              <a:rPr sz="1400" spc="1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푗3</a:t>
            </a:r>
          </a:p>
          <a:p>
            <a:pPr marL="90170" marR="0">
              <a:lnSpc>
                <a:spcPts val="1645"/>
              </a:lnSpc>
              <a:spcBef>
                <a:spcPts val="1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  <a:r>
              <a:rPr sz="1400" spc="178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5 + 푗18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99153" y="6395837"/>
            <a:ext cx="5627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496947" y="6420221"/>
            <a:ext cx="563550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</a:t>
            </a:r>
          </a:p>
          <a:p>
            <a:pPr marL="97535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048510" y="64862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6517757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[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832101" y="6516233"/>
            <a:ext cx="931137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]</a:t>
            </a:r>
            <a:r>
              <a:rPr sz="1400" spc="-9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[</a:t>
            </a:r>
            <a:r>
              <a:rPr sz="1400" spc="78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]</a:t>
            </a:r>
            <a:r>
              <a:rPr sz="1400" spc="8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792602" y="6516233"/>
            <a:ext cx="1084725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ꢃ</a:t>
            </a:r>
            <a:r>
              <a:rPr sz="1400" spc="60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9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∆ =</a:t>
            </a:r>
            <a:r>
              <a:rPr sz="1400" spc="38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833492" y="6516233"/>
            <a:ext cx="1357122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  <a:r>
              <a:rPr sz="1400" spc="68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30 + 푗87</a:t>
            </a:r>
            <a:r>
              <a:rPr sz="1400" spc="37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051557" y="6698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42720" y="6831701"/>
            <a:ext cx="563550" cy="695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</a:t>
            </a:r>
          </a:p>
          <a:p>
            <a:pPr marL="97536" marR="0">
              <a:lnSpc>
                <a:spcPts val="1645"/>
              </a:lnSpc>
              <a:spcBef>
                <a:spcPts val="13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515110" y="6831701"/>
            <a:ext cx="839394" cy="695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68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</a:p>
          <a:p>
            <a:pPr marL="0" marR="0">
              <a:lnSpc>
                <a:spcPts val="1645"/>
              </a:lnSpc>
              <a:spcBef>
                <a:spcPts val="13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5 + 푗18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117213" y="6834749"/>
            <a:ext cx="1214297" cy="69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4 + 푗3</a:t>
            </a:r>
            <a:r>
              <a:rPr sz="1400" spc="110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</a:t>
            </a:r>
          </a:p>
          <a:p>
            <a:pPr marL="88391" marR="0">
              <a:lnSpc>
                <a:spcPts val="1645"/>
              </a:lnSpc>
              <a:spcBef>
                <a:spcPts val="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−푗8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6952097"/>
            <a:ext cx="76803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  <a:r>
              <a:rPr sz="1500" spc="41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088133" y="6952097"/>
            <a:ext cx="416847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  <a:r>
              <a:rPr sz="1400" spc="7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100(5</a:t>
            </a:r>
            <a:r>
              <a:rPr sz="1400" spc="-2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푗18)</a:t>
            </a:r>
            <a:r>
              <a:rPr sz="1400" spc="3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  <a:r>
              <a:rPr sz="1500" baseline="-19714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  <a:r>
              <a:rPr sz="1500" spc="38" baseline="-1971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7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  <a:r>
              <a:rPr sz="1400" spc="7148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|</a:t>
            </a:r>
            <a:r>
              <a:rPr sz="1400" spc="7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푗800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865496" y="704963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45184" y="7276709"/>
            <a:ext cx="169739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  <a:r>
              <a:rPr sz="1500" spc="155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100(5</a:t>
            </a:r>
            <a:r>
              <a:rPr sz="1400" spc="-2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+ 푗18)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644775" y="7260413"/>
            <a:ext cx="1321118" cy="74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1868.2∠74.5</a:t>
            </a:r>
            <a:r>
              <a:rPr sz="1500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</a:p>
          <a:p>
            <a:pPr marL="115823" marR="0">
              <a:lnSpc>
                <a:spcPts val="1645"/>
              </a:lnSpc>
              <a:spcBef>
                <a:spcPts val="37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92.03∠71</a:t>
            </a:r>
            <a:r>
              <a:rPr sz="1500" baseline="29999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7412345"/>
            <a:ext cx="587360" cy="947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1722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ABFGVP+Cambria Math"/>
                <a:cs typeface="ABFGV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178356" y="741234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423795" y="741234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757548" y="7396049"/>
            <a:ext cx="1406494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20.3∠3.5</a:t>
            </a:r>
            <a:r>
              <a:rPr sz="1500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52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A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84808" y="7531217"/>
            <a:ext cx="3729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531874" y="7531217"/>
            <a:ext cx="9384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30 +</a:t>
            </a:r>
            <a:r>
              <a:rPr sz="1400" spc="14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푗87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949756" y="7723240"/>
            <a:ext cx="44656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  <a:r>
              <a:rPr sz="1500" baseline="-20571">
                <a:solidFill>
                  <a:srgbClr val="000000"/>
                </a:solidFill>
                <a:latin typeface="ABFGVP+Cambria Math"/>
                <a:cs typeface="ABFGVP+Cambria Math"/>
              </a:rPr>
              <a:t>ꢀ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522730" y="7723240"/>
            <a:ext cx="6275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푗800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376551" y="7706945"/>
            <a:ext cx="952310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800∠90</a:t>
            </a:r>
            <a:r>
              <a:rPr sz="1500" baseline="36856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185976" y="78588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086610" y="78588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187319" y="7842580"/>
            <a:ext cx="146923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8.693∠19</a:t>
            </a:r>
            <a:r>
              <a:rPr sz="1500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52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A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990904" y="7977749"/>
            <a:ext cx="3729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∆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368805" y="7978232"/>
            <a:ext cx="9369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30 + 푗87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309495" y="7973162"/>
            <a:ext cx="1086422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92.03∠71</a:t>
            </a:r>
            <a:r>
              <a:rPr sz="1500" baseline="30000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1019" y="8209264"/>
            <a:ext cx="56181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phasor currents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shown.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3400678" y="8286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873372" y="82861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1019" y="8435197"/>
            <a:ext cx="3221827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320344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3.583∠86.56</a:t>
            </a:r>
            <a:r>
              <a:rPr sz="1500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64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A,</a:t>
            </a:r>
            <a:r>
              <a:rPr sz="1400" spc="-70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5.383∠86</a:t>
            </a:r>
            <a:r>
              <a:rPr sz="1500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표</a:t>
            </a:r>
            <a:r>
              <a:rPr sz="1500" spc="64" baseline="36857">
                <a:solidFill>
                  <a:srgbClr val="000000"/>
                </a:solidFill>
                <a:latin typeface="ABFGVP+Cambria Math"/>
                <a:cs typeface="ABFGVP+Cambria Math"/>
              </a:rPr>
              <a:t> </a:t>
            </a:r>
            <a:r>
              <a:rPr sz="1400">
                <a:solidFill>
                  <a:srgbClr val="000000"/>
                </a:solidFill>
                <a:latin typeface="ABFGVP+Cambria Math"/>
                <a:cs typeface="ABFGVP+Cambria Math"/>
              </a:rPr>
              <a:t>A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2842133" cy="742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6) Energy 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in</a:t>
            </a:r>
            <a:r>
              <a:rPr sz="1600" u="sng" spc="-1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a Coupled Circuit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circuit shown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251" y="1811008"/>
            <a:ext cx="5371711" cy="46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initially,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4328" y="18892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1289" y="18892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0851" y="2016617"/>
            <a:ext cx="14226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0851" y="2210298"/>
            <a:ext cx="321637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25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NUBLP+Cambria Math"/>
                <a:cs typeface="UNUBLP+Cambria Math"/>
              </a:rPr>
              <a:t>(푡)</a:t>
            </a:r>
            <a:r>
              <a:rPr sz="1400" spc="4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29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NUBLP+Cambria Math"/>
                <a:cs typeface="UNUBLP+Cambria Math"/>
              </a:rPr>
              <a:t>(푡)</a:t>
            </a:r>
            <a:r>
              <a:rPr sz="1400" spc="4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0</a:t>
            </a:r>
            <a:r>
              <a:rPr sz="1400" spc="93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&amp;</a:t>
            </a:r>
            <a:r>
              <a:rPr sz="1400" spc="61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62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66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9548" y="23022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77010" y="23022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29535" y="23022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06547" y="23022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2251" y="2428228"/>
            <a:ext cx="4583938" cy="46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we let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 to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 maintaining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8430" y="25064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03498" y="25064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0644" y="2633837"/>
            <a:ext cx="1776259" cy="72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20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0, so</a:t>
            </a:r>
          </a:p>
          <a:p>
            <a:pPr marL="0" marR="0">
              <a:lnSpc>
                <a:spcPts val="1645"/>
              </a:lnSpc>
              <a:spcBef>
                <a:spcPts val="2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NUBLP+Cambria Math"/>
                <a:cs typeface="UNUBLP+Cambria Math"/>
              </a:rPr>
              <a:t>(푡)</a:t>
            </a:r>
            <a:r>
              <a:rPr sz="1400" spc="6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푖</a:t>
            </a:r>
            <a:r>
              <a:rPr sz="1400" spc="67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푖</a:t>
            </a:r>
            <a:r>
              <a:rPr sz="1400" spc="29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</a:p>
          <a:p>
            <a:pPr marL="129108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54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53666" y="2824938"/>
            <a:ext cx="357525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UNUBLP+Cambria Math"/>
                <a:cs typeface="UNUBLP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ꢁ</a:t>
            </a:r>
          </a:p>
          <a:p>
            <a:pPr marL="25907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푑ꢂ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00092" y="2891393"/>
            <a:ext cx="795088" cy="80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…(6.1)</a:t>
            </a:r>
          </a:p>
          <a:p>
            <a:pPr marL="7620" marR="0">
              <a:lnSpc>
                <a:spcPts val="1554"/>
              </a:lnSpc>
              <a:spcBef>
                <a:spcPts val="10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85434" y="2891393"/>
            <a:ext cx="7720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9036" y="29666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35277" y="2966669"/>
            <a:ext cx="3962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49119" y="3160217"/>
            <a:ext cx="309900" cy="50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UNUBLP+Cambria Math"/>
                <a:cs typeface="UNUBLP+Cambria Math"/>
              </a:rPr>
              <a:t>퐼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ꢁ</a:t>
            </a:r>
          </a:p>
          <a:p>
            <a:pPr marL="0" marR="0">
              <a:lnSpc>
                <a:spcPts val="1167"/>
              </a:lnSpc>
              <a:spcBef>
                <a:spcPts val="4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58946" y="31617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77544" y="3199841"/>
            <a:ext cx="3337373" cy="50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62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∫</a:t>
            </a:r>
            <a:r>
              <a:rPr sz="1400" spc="-8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49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.</a:t>
            </a:r>
            <a:r>
              <a:rPr sz="1400" spc="-7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dt</a:t>
            </a:r>
            <a:r>
              <a:rPr sz="1400" spc="7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53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∫</a:t>
            </a:r>
            <a:r>
              <a:rPr sz="1400" spc="77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푖</a:t>
            </a:r>
            <a:r>
              <a:rPr sz="1400" spc="53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.</a:t>
            </a:r>
            <a:r>
              <a:rPr sz="1400" spc="-7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ꢄ푖</a:t>
            </a:r>
            <a:r>
              <a:rPr sz="1400" spc="67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20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0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7940" y="33034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70913" y="33034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68905" y="33034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74670" y="33034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906902" y="33034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50971" y="3303473"/>
            <a:ext cx="397802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5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258946" y="33568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92251" y="3510649"/>
            <a:ext cx="7508696" cy="46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maintain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27198" y="35888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528951" y="35888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626230" y="35888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734433" y="358889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48282" y="3706190"/>
            <a:ext cx="357144" cy="51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UNUBLP+Cambria Math"/>
                <a:cs typeface="UNUBLP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ꢆ</a:t>
            </a:r>
          </a:p>
          <a:p>
            <a:pPr marL="25907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푑ꢂ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20851" y="3762111"/>
            <a:ext cx="1257592" cy="72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2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</a:p>
          <a:p>
            <a:pPr marL="0" marR="0">
              <a:lnSpc>
                <a:spcPts val="1554"/>
              </a:lnSpc>
              <a:spcBef>
                <a:spcPts val="2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change. So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18029" y="3772646"/>
            <a:ext cx="5753262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i="1" spc="4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does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97633" y="4216730"/>
            <a:ext cx="35714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UNUBLP+Cambria Math"/>
                <a:cs typeface="UNUBLP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ꢆ</a:t>
            </a:r>
          </a:p>
          <a:p>
            <a:pPr marL="25908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푑ꢂ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379342" y="4216730"/>
            <a:ext cx="35714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UNUBLP+Cambria Math"/>
                <a:cs typeface="UNUBLP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ꢆ</a:t>
            </a:r>
          </a:p>
          <a:p>
            <a:pPr marL="25908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푑ꢂ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124833" y="4216730"/>
            <a:ext cx="35714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UNUBLP+Cambria Math"/>
                <a:cs typeface="UNUBLP+Cambria Math"/>
              </a:rPr>
              <a:t>푑ꢀ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ꢆ</a:t>
            </a:r>
          </a:p>
          <a:p>
            <a:pPr marL="25907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푑ꢂ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37920" y="4266555"/>
            <a:ext cx="1258126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27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NUBLP+Cambria Math"/>
                <a:cs typeface="UNUBLP+Cambria Math"/>
              </a:rPr>
              <a:t>(푡)</a:t>
            </a:r>
            <a:r>
              <a:rPr sz="1400" spc="4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푖</a:t>
            </a:r>
            <a:r>
              <a:rPr sz="1400" spc="61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27757" y="4272651"/>
            <a:ext cx="1442123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 푖</a:t>
            </a:r>
            <a:r>
              <a:rPr sz="1400" spc="32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푣</a:t>
            </a:r>
            <a:r>
              <a:rPr sz="1400" spc="70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51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</a:p>
          <a:p>
            <a:pPr marL="1067181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609466" y="4272651"/>
            <a:ext cx="74400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 푖</a:t>
            </a:r>
            <a:r>
              <a:rPr sz="1500" spc="56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38646" y="4283186"/>
            <a:ext cx="796867" cy="80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…(6.3)</a:t>
            </a:r>
          </a:p>
          <a:p>
            <a:pPr marL="0" marR="0">
              <a:lnSpc>
                <a:spcPts val="1554"/>
              </a:lnSpc>
              <a:spcBef>
                <a:spcPts val="10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…(6.4)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30884" y="4358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55674" y="4358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714754" y="435846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356739" y="4358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533523" y="4358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937382" y="43584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562479" y="4552010"/>
            <a:ext cx="309900" cy="50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9">
                <a:solidFill>
                  <a:srgbClr val="000000"/>
                </a:solidFill>
                <a:latin typeface="UNUBLP+Cambria Math"/>
                <a:cs typeface="UNUBLP+Cambria Math"/>
              </a:rPr>
              <a:t>퐼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ꢁ</a:t>
            </a:r>
          </a:p>
          <a:p>
            <a:pPr marL="0" marR="0">
              <a:lnSpc>
                <a:spcPts val="1167"/>
              </a:lnSpc>
              <a:spcBef>
                <a:spcPts val="4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ꢃ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501263" y="4552010"/>
            <a:ext cx="309900" cy="50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9">
                <a:solidFill>
                  <a:srgbClr val="000000"/>
                </a:solidFill>
                <a:latin typeface="UNUBLP+Cambria Math"/>
                <a:cs typeface="UNUBLP+Cambria Math"/>
              </a:rPr>
              <a:t>퐼</a:t>
            </a:r>
            <a:r>
              <a:rPr sz="800">
                <a:solidFill>
                  <a:srgbClr val="000000"/>
                </a:solidFill>
                <a:latin typeface="UNUBLP+Cambria Math"/>
                <a:cs typeface="UNUBLP+Cambria Math"/>
              </a:rPr>
              <a:t>ꢆ</a:t>
            </a:r>
          </a:p>
          <a:p>
            <a:pPr marL="0" marR="0">
              <a:lnSpc>
                <a:spcPts val="1167"/>
              </a:lnSpc>
              <a:spcBef>
                <a:spcPts val="4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ꢃ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143246" y="45535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37920" y="4591634"/>
            <a:ext cx="5555143" cy="50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66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∫</a:t>
            </a:r>
            <a:r>
              <a:rPr sz="1400" spc="-7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푝</a:t>
            </a:r>
            <a:r>
              <a:rPr sz="1400" spc="51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ꢄ푡</a:t>
            </a:r>
            <a:r>
              <a:rPr sz="1400" spc="10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400" spc="79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75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∫</a:t>
            </a:r>
            <a:r>
              <a:rPr sz="1400" spc="77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ꢄ푖</a:t>
            </a:r>
            <a:r>
              <a:rPr sz="1400" spc="63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55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∫</a:t>
            </a:r>
            <a:r>
              <a:rPr sz="1400" spc="7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52">
                <a:solidFill>
                  <a:srgbClr val="000000"/>
                </a:solidFill>
                <a:latin typeface="UNUBLP+Cambria Math"/>
                <a:cs typeface="UNUBLP+Cambria Math"/>
              </a:rPr>
              <a:t>ꢄ푖</a:t>
            </a:r>
            <a:r>
              <a:rPr sz="1400" spc="65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400" spc="80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20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56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12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62888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40433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136901" y="4695266"/>
            <a:ext cx="46981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  <a:r>
              <a:rPr sz="1000" spc="25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896235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322954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731640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978528" y="46952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4466209" y="4695266"/>
            <a:ext cx="60811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  <a:r>
              <a:rPr sz="1000" spc="25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341365" y="4695266"/>
            <a:ext cx="400850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143246" y="47486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92251" y="4902061"/>
            <a:ext cx="7374480" cy="46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coils when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reached constant values is,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076065" y="49803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4528692" y="498030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996694" y="50899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2676779" y="50899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99516" y="5128082"/>
            <a:ext cx="3697299" cy="48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11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56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67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18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0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11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400" spc="79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21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</a:p>
          <a:p>
            <a:pPr marL="279717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  <a:r>
              <a:rPr sz="1000" spc="25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438646" y="5156438"/>
            <a:ext cx="7877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…(6.5)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185976" y="52317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644650" y="52317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2189098" y="5231714"/>
            <a:ext cx="397801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5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873375" y="5231714"/>
            <a:ext cx="400849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996694" y="52850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2676779" y="52850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492251" y="5438509"/>
            <a:ext cx="7448139" cy="46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ingdings"/>
                <a:cs typeface="Wingdings"/>
              </a:rPr>
              <a:t>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we first increase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later increase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 to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energy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2142998" y="5516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228467" y="5516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652136" y="5516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749797" y="5516752"/>
            <a:ext cx="25717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20851" y="5644118"/>
            <a:ext cx="16878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coils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105204" y="58291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784857" y="58291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699516" y="5867222"/>
            <a:ext cx="2605675" cy="49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11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20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857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85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11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3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857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29" baseline="3785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400" spc="82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400" spc="21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6426453" y="5895832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…(6.6)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298702" y="5971108"/>
            <a:ext cx="39627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981454" y="5971108"/>
            <a:ext cx="402373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609723" y="5971108"/>
            <a:ext cx="608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21</a:t>
            </a:r>
            <a:r>
              <a:rPr sz="1000" spc="24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1105204" y="602444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784857" y="602444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717804" y="6179296"/>
            <a:ext cx="31551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Eq.s (6.5) with (6.6) we get,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699516" y="6406506"/>
            <a:ext cx="150531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1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12</a:t>
            </a:r>
            <a:r>
              <a:rPr sz="1500" spc="113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-75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  <a:r>
              <a:rPr sz="1500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21</a:t>
            </a:r>
            <a:r>
              <a:rPr sz="1500" spc="113" baseline="-2057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푀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6421882" y="6417040"/>
            <a:ext cx="798391" cy="7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…(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6.7)</a:t>
            </a:r>
          </a:p>
          <a:p>
            <a:pPr marL="0" marR="0">
              <a:lnSpc>
                <a:spcPts val="1554"/>
              </a:lnSpc>
              <a:spcBef>
                <a:spcPts val="6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…(6.8)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105204" y="663404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784857" y="663404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699516" y="6672148"/>
            <a:ext cx="2515754" cy="480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11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20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118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39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29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32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UNUBLP+Cambria Math"/>
                <a:cs typeface="UNUBLP+Cambria Math"/>
              </a:rPr>
              <a:t>푀ꢅ</a:t>
            </a:r>
            <a:r>
              <a:rPr sz="1400" spc="19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</a:p>
          <a:p>
            <a:pPr marL="197573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298702" y="6775780"/>
            <a:ext cx="39627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981454" y="6775780"/>
            <a:ext cx="402373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105204" y="68291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784857" y="68291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541019" y="6986750"/>
            <a:ext cx="7452251" cy="659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This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equation</a:t>
            </a:r>
            <a:r>
              <a:rPr sz="1400" i="1" spc="2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was</a:t>
            </a:r>
            <a:r>
              <a:rPr sz="1400" i="1" spc="2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derived</a:t>
            </a:r>
            <a:r>
              <a:rPr sz="1400" i="1" spc="2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based</a:t>
            </a:r>
            <a:r>
              <a:rPr sz="1400" i="1" spc="24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</a:t>
            </a:r>
            <a:r>
              <a:rPr sz="1400" i="1" spc="2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assumption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2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</a:t>
            </a:r>
            <a:r>
              <a:rPr sz="1400" i="1" spc="2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currents</a:t>
            </a:r>
            <a:r>
              <a:rPr sz="1400" i="1" spc="2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2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entered</a:t>
            </a:r>
            <a:r>
              <a:rPr sz="1400" i="1" spc="2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</a:p>
          <a:p>
            <a:pPr marL="0" marR="0">
              <a:lnSpc>
                <a:spcPts val="1534"/>
              </a:lnSpc>
              <a:spcBef>
                <a:spcPts val="7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terminals.</a:t>
            </a:r>
            <a:r>
              <a:rPr sz="1400" i="1" spc="1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</a:t>
            </a:r>
            <a:r>
              <a:rPr sz="1400" i="1" spc="2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</a:t>
            </a:r>
            <a:r>
              <a:rPr sz="1400" i="1" spc="19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2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enters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</a:t>
            </a:r>
            <a:r>
              <a:rPr sz="1400" i="1" spc="2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  <a:r>
              <a:rPr sz="1400" i="1" spc="19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</a:t>
            </a:r>
            <a:r>
              <a:rPr sz="1400" i="1" spc="19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while</a:t>
            </a:r>
            <a:r>
              <a:rPr sz="1400" i="1" spc="19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other</a:t>
            </a:r>
            <a:r>
              <a:rPr sz="1400" i="1" spc="1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</a:t>
            </a:r>
            <a:r>
              <a:rPr sz="1400" i="1" spc="19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leaves</a:t>
            </a:r>
            <a:r>
              <a:rPr sz="1400" i="1" spc="2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other</a:t>
            </a:r>
            <a:r>
              <a:rPr sz="1400" i="1" spc="19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dotted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541019" y="7380340"/>
            <a:ext cx="5378365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terminal,</a:t>
            </a:r>
            <a:r>
              <a:rPr sz="14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</a:t>
            </a:r>
            <a:r>
              <a:rPr sz="14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voltage</a:t>
            </a:r>
            <a:r>
              <a:rPr sz="1400" i="1" spc="6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negative,</a:t>
            </a:r>
            <a:r>
              <a:rPr sz="14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so</a:t>
            </a:r>
            <a:r>
              <a:rPr sz="1400" i="1" spc="7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mutual</a:t>
            </a:r>
            <a:r>
              <a:rPr sz="1400" i="1" spc="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energy</a:t>
            </a:r>
            <a:r>
              <a:rPr sz="1400" i="1" spc="7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푴푰</a:t>
            </a:r>
            <a:r>
              <a:rPr sz="1400" spc="35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푰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5507482" y="7408898"/>
            <a:ext cx="1783630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4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also</a:t>
            </a:r>
            <a:r>
              <a:rPr sz="1400" i="1" spc="6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negative.</a:t>
            </a:r>
            <a:r>
              <a:rPr sz="1400" i="1" spc="9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6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5055996" y="7466152"/>
            <a:ext cx="4280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ퟏ</a:t>
            </a:r>
            <a:r>
              <a:rPr sz="1000" spc="45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ퟐ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541019" y="7608542"/>
            <a:ext cx="559062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case,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948232" y="77861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627885" y="77861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541019" y="7824292"/>
            <a:ext cx="2446189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12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20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4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13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−</a:t>
            </a:r>
            <a:r>
              <a:rPr sz="1400" spc="317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UNUBLP+Cambria Math"/>
                <a:cs typeface="UNUBLP+Cambria Math"/>
              </a:rPr>
              <a:t>푀ꢅ</a:t>
            </a:r>
            <a:r>
              <a:rPr sz="1400" spc="17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6488938" y="7852648"/>
            <a:ext cx="7877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…(6.9)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1141780" y="7927925"/>
            <a:ext cx="39622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1826005" y="7927925"/>
            <a:ext cx="400849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2519807" y="7927925"/>
            <a:ext cx="400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80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948232" y="79812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1627885" y="79812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541019" y="8136112"/>
            <a:ext cx="56004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instantaneous 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 expression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1172260" y="845361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ꢇ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1876298" y="845361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ꢇ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763828" y="8571434"/>
            <a:ext cx="2505426" cy="52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푤</a:t>
            </a:r>
            <a:r>
              <a:rPr sz="1400" spc="13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=</a:t>
            </a:r>
            <a:r>
              <a:rPr sz="1400" spc="13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+</a:t>
            </a:r>
            <a:r>
              <a:rPr sz="1400" spc="1322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퐿</a:t>
            </a:r>
            <a:r>
              <a:rPr sz="1500" spc="56" baseline="-21446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400" spc="-82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  <a:r>
              <a:rPr sz="1500" spc="-446" baseline="-21446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∓</a:t>
            </a:r>
            <a:r>
              <a:rPr sz="1400" spc="314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UNUBLP+Cambria Math"/>
                <a:cs typeface="UNUBLP+Cambria Math"/>
              </a:rPr>
              <a:t>푀ꢅ</a:t>
            </a:r>
            <a:r>
              <a:rPr sz="1400" spc="18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ꢅ</a:t>
            </a:r>
          </a:p>
        </p:txBody>
      </p:sp>
      <p:sp>
        <p:nvSpPr>
          <p:cNvPr id="128" name="object 128"/>
          <p:cNvSpPr txBox="1"/>
          <p:nvPr/>
        </p:nvSpPr>
        <p:spPr>
          <a:xfrm>
            <a:off x="6377685" y="8604361"/>
            <a:ext cx="8763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…(6.10)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390141" y="8675065"/>
            <a:ext cx="396277" cy="34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</a:p>
        </p:txBody>
      </p:sp>
      <p:sp>
        <p:nvSpPr>
          <p:cNvPr id="130" name="object 130"/>
          <p:cNvSpPr txBox="1"/>
          <p:nvPr/>
        </p:nvSpPr>
        <p:spPr>
          <a:xfrm>
            <a:off x="2792602" y="8675065"/>
            <a:ext cx="40237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1</a:t>
            </a:r>
            <a:r>
              <a:rPr sz="1000" spc="293">
                <a:solidFill>
                  <a:srgbClr val="000000"/>
                </a:solidFill>
                <a:latin typeface="UNUBLP+Cambria Math"/>
                <a:cs typeface="UNUBLP+Cambria Math"/>
              </a:rPr>
              <a:t> </a:t>
            </a:r>
            <a:r>
              <a:rPr sz="1000">
                <a:solidFill>
                  <a:srgbClr val="000000"/>
                </a:solidFill>
                <a:latin typeface="UNUBLP+Cambria Math"/>
                <a:cs typeface="UNUBLP+Cambria Math"/>
              </a:rPr>
              <a:t>2</a:t>
            </a:r>
          </a:p>
        </p:txBody>
      </p:sp>
      <p:sp>
        <p:nvSpPr>
          <p:cNvPr id="131" name="object 131"/>
          <p:cNvSpPr txBox="1"/>
          <p:nvPr/>
        </p:nvSpPr>
        <p:spPr>
          <a:xfrm>
            <a:off x="1172260" y="870860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ꢈ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1876298" y="870860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NUBLP+Cambria Math"/>
                <a:cs typeface="UNUBLP+Cambria Math"/>
              </a:rPr>
              <a:t>ꢈ</a:t>
            </a:r>
          </a:p>
        </p:txBody>
      </p:sp>
      <p:sp>
        <p:nvSpPr>
          <p:cNvPr id="133" name="object 13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9783"/>
            <a:ext cx="7453684" cy="928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177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7)</a:t>
            </a:r>
            <a:r>
              <a:rPr sz="1600" i="1" spc="38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Coupling coefficient</a:t>
            </a:r>
            <a:r>
              <a:rPr sz="1600" u="sng" spc="2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b="1" u="sng" spc="-17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00" i="1" u="sng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600" b="1" u="sng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establish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upper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0455" y="1986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2794" y="1986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042658"/>
            <a:ext cx="6572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29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612" y="2024838"/>
            <a:ext cx="4816551" cy="518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+</a:t>
            </a:r>
            <a:r>
              <a:rPr sz="1400" spc="111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72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500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−</a:t>
            </a:r>
            <a:r>
              <a:rPr sz="1400" spc="3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LNEHKC+Cambria Math"/>
                <a:cs typeface="LNEHKC+Cambria Math"/>
              </a:rPr>
              <a:t>푀푖</a:t>
            </a:r>
            <a:r>
              <a:rPr sz="1400" spc="27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</a:p>
          <a:p>
            <a:pPr marL="121457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-20571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500" spc="185" baseline="-20571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500" spc="56" baseline="-20571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 be greater than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equal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4308" y="2128469"/>
            <a:ext cx="39627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69389" y="2128469"/>
            <a:ext cx="400849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0455" y="21818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72794" y="21818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22854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13408" y="22854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4651" y="2323541"/>
            <a:ext cx="2392651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29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72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500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+</a:t>
            </a:r>
            <a:r>
              <a:rPr sz="1400" spc="111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33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72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500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−</a:t>
            </a:r>
            <a:r>
              <a:rPr sz="1400" spc="31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LNEHKC+Cambria Math"/>
                <a:cs typeface="LNEHKC+Cambria Math"/>
              </a:rPr>
              <a:t>푀푖</a:t>
            </a:r>
            <a:r>
              <a:rPr sz="1400" spc="28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102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≥</a:t>
            </a:r>
            <a:r>
              <a:rPr sz="1400" spc="39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36538" y="2351897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…(7.1)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4872" y="2427174"/>
            <a:ext cx="39627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09953" y="2427174"/>
            <a:ext cx="402373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  <a:r>
              <a:rPr sz="1000" spc="29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95754" y="2427174"/>
            <a:ext cx="4027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29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2480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13408" y="2480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2632446"/>
            <a:ext cx="7456254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square,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subtract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30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33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400" spc="28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818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right-hand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01133" y="2718257"/>
            <a:ext cx="4027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29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43473" y="2718257"/>
            <a:ext cx="43895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58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2862437"/>
            <a:ext cx="23354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Eq. (6.11) and obtain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37257" y="30474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30779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4651" y="3133842"/>
            <a:ext cx="3807292" cy="483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(푖</a:t>
            </a:r>
            <a:r>
              <a:rPr sz="1400" spc="28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400" spc="58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−</a:t>
            </a:r>
            <a:r>
              <a:rPr sz="1400" spc="31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400" spc="32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)</a:t>
            </a:r>
            <a:r>
              <a:rPr sz="1400" spc="634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30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푖</a:t>
            </a:r>
            <a:r>
              <a:rPr sz="1400" spc="32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(√퐿</a:t>
            </a:r>
            <a:r>
              <a:rPr sz="1400" spc="28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62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− </a:t>
            </a:r>
            <a:r>
              <a:rPr sz="1400" spc="43">
                <a:solidFill>
                  <a:srgbClr val="000000"/>
                </a:solidFill>
                <a:latin typeface="LNEHKC+Cambria Math"/>
                <a:cs typeface="LNEHKC+Cambria Math"/>
              </a:rPr>
              <a:t>푀)</a:t>
            </a:r>
            <a:r>
              <a:rPr sz="1400" spc="338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≥</a:t>
            </a:r>
            <a:r>
              <a:rPr sz="1400" spc="397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318250" y="3144377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…(7.2)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77544" y="32196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80820" y="32196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67866" y="32196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75714" y="32196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20163" y="3219653"/>
            <a:ext cx="40237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29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842895" y="3219653"/>
            <a:ext cx="4389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000" spc="58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32729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3397361"/>
            <a:ext cx="7454024" cy="66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squared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never negative;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least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zero. Therefore,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 on 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right-hand side of Eq.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(6.12) must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greater than zero;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3835263"/>
            <a:ext cx="1522401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400" spc="28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− 푀</a:t>
            </a:r>
            <a:r>
              <a:rPr sz="1400" spc="41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≥</a:t>
            </a:r>
            <a:r>
              <a:rPr sz="1400" spc="39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0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3828" y="392107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39088" y="392107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4065254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4297035"/>
            <a:ext cx="120425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푀</a:t>
            </a:r>
            <a:r>
              <a:rPr sz="1400" spc="423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39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 spc="-15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500" spc="56" baseline="-20571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347205" y="4307570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…(7.3)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4528550"/>
            <a:ext cx="7457246" cy="892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greater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geometric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</a:t>
            </a:r>
            <a:r>
              <a:rPr sz="140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self-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coils.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extent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upper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limit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coefficient of coupling </a:t>
            </a:r>
            <a:r>
              <a:rPr sz="1400" i="1" spc="17">
                <a:solidFill>
                  <a:srgbClr val="000000"/>
                </a:solidFill>
                <a:latin typeface="Monotype Corsiva"/>
                <a:cs typeface="Monotype Corsiva"/>
              </a:rPr>
              <a:t>k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by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39672" y="5137226"/>
            <a:ext cx="3017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ꢀ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5193147"/>
            <a:ext cx="5523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푘</a:t>
            </a:r>
            <a:r>
              <a:rPr sz="1400" spc="11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330441" y="5203682"/>
            <a:ext cx="803343" cy="996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…(7.4)</a:t>
            </a:r>
          </a:p>
          <a:p>
            <a:pPr marL="0" marR="0">
              <a:lnSpc>
                <a:spcPts val="1554"/>
              </a:lnSpc>
              <a:spcBef>
                <a:spcPts val="258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…(7.5)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14704" y="5332298"/>
            <a:ext cx="549930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√ꢁ</a:t>
            </a:r>
            <a:r>
              <a:rPr sz="1200" spc="51" baseline="-13200">
                <a:solidFill>
                  <a:srgbClr val="000000"/>
                </a:solidFill>
                <a:latin typeface="LNEHKC+Cambria Math"/>
                <a:cs typeface="LNEHKC+Cambria Math"/>
              </a:rPr>
              <a:t>ꢂ</a:t>
            </a: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ꢁ</a:t>
            </a:r>
            <a:r>
              <a:rPr sz="1200" baseline="-13200">
                <a:solidFill>
                  <a:srgbClr val="000000"/>
                </a:solidFill>
                <a:latin typeface="LNEHKC+Cambria Math"/>
                <a:cs typeface="LNEHKC+Cambria Math"/>
              </a:rPr>
              <a:t>ꢃ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85164" y="5817987"/>
            <a:ext cx="1267954" cy="501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푀</a:t>
            </a:r>
            <a:r>
              <a:rPr sz="1400" spc="12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푘√퐿</a:t>
            </a:r>
            <a:r>
              <a:rPr sz="1500" spc="56" baseline="-20714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500" baseline="-20714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6260201"/>
            <a:ext cx="4463580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0</a:t>
            </a:r>
            <a:r>
              <a:rPr sz="1400" spc="39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39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푘</a:t>
            </a:r>
            <a:r>
              <a:rPr sz="1400" spc="41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ꢄ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equivalently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7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푀</a:t>
            </a:r>
            <a:r>
              <a:rPr sz="1400" spc="12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√퐿</a:t>
            </a:r>
            <a:r>
              <a:rPr sz="1400" spc="286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082160" y="634601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57421" y="634601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NEHKC+Cambria Math"/>
                <a:cs typeface="LNEHKC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6492974"/>
            <a:ext cx="7448346" cy="68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coupling</a:t>
            </a:r>
            <a:r>
              <a:rPr sz="1400" i="1" spc="1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coefficient</a:t>
            </a:r>
            <a:r>
              <a:rPr sz="1400" i="1" spc="10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12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fraction</a:t>
            </a:r>
            <a:r>
              <a:rPr sz="1400" i="1" spc="12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total</a:t>
            </a:r>
            <a:r>
              <a:rPr sz="1400" i="1" spc="13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flux</a:t>
            </a:r>
            <a:r>
              <a:rPr sz="1400" i="1" spc="12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emanating</a:t>
            </a:r>
            <a:r>
              <a:rPr sz="1400" i="1" spc="12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from</a:t>
            </a:r>
            <a:r>
              <a:rPr sz="1400" i="1" spc="1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one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</a:t>
            </a:r>
            <a:r>
              <a:rPr sz="1400" i="1" spc="11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that</a:t>
            </a:r>
            <a:r>
              <a:rPr sz="1400" i="1" spc="1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links</a:t>
            </a:r>
            <a:r>
              <a:rPr sz="1400" i="1" spc="1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other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For example,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942136" y="6902652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583689" y="6902652"/>
            <a:ext cx="494930" cy="55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600" baseline="23999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ꢂꢃ</a:t>
            </a:r>
          </a:p>
          <a:p>
            <a:pPr marL="0" marR="0">
              <a:lnSpc>
                <a:spcPts val="1238"/>
              </a:lnSpc>
              <a:spcBef>
                <a:spcPts val="262"/>
              </a:spcBef>
              <a:spcAft>
                <a:spcPct val="0"/>
              </a:spcAft>
            </a:pPr>
            <a:r>
              <a:rPr sz="900" spc="23">
                <a:solidFill>
                  <a:srgbClr val="000000"/>
                </a:solidFill>
                <a:latin typeface="LNEHKC+Cambria Math"/>
                <a:cs typeface="LNEHKC+Cambria Math"/>
              </a:rPr>
              <a:t>ꢂꢂ</a:t>
            </a:r>
            <a:r>
              <a:rPr sz="1600" baseline="24000">
                <a:solidFill>
                  <a:srgbClr val="000000"/>
                </a:solidFill>
                <a:latin typeface="LNEHKC+Cambria Math"/>
                <a:cs typeface="LNEHKC+Cambria Math"/>
              </a:rPr>
              <a:t>ꢅ∅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6948909"/>
            <a:ext cx="1106551" cy="52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푘</a:t>
            </a:r>
            <a:r>
              <a:rPr sz="1500" spc="12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  <a:r>
              <a:rPr sz="1500" spc="108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350" baseline="44000">
                <a:solidFill>
                  <a:srgbClr val="000000"/>
                </a:solidFill>
                <a:latin typeface="LNEHKC+Cambria Math"/>
                <a:cs typeface="LNEHKC+Cambria Math"/>
              </a:rPr>
              <a:t>ꢂꢃ</a:t>
            </a:r>
            <a:r>
              <a:rPr sz="1350" spc="146" baseline="4400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412738" y="6982444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…(6.6)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75664" y="7109916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99869" y="7109916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059484" y="7156174"/>
            <a:ext cx="23942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906777" y="7156174"/>
            <a:ext cx="30800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ꢂꢃ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7267432"/>
            <a:ext cx="15520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42136" y="7463484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659889" y="7463484"/>
            <a:ext cx="391827" cy="3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600" baseline="23999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ꢃꢂ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7509741"/>
            <a:ext cx="1106551" cy="52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푘</a:t>
            </a:r>
            <a:r>
              <a:rPr sz="1500" spc="125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  <a:r>
              <a:rPr sz="1500" spc="108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350" baseline="43999">
                <a:solidFill>
                  <a:srgbClr val="000000"/>
                </a:solidFill>
                <a:latin typeface="LNEHKC+Cambria Math"/>
                <a:cs typeface="LNEHKC+Cambria Math"/>
              </a:rPr>
              <a:t>ꢃꢂ</a:t>
            </a:r>
            <a:r>
              <a:rPr sz="1350" spc="146" baseline="43999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500">
                <a:solidFill>
                  <a:srgbClr val="000000"/>
                </a:solidFill>
                <a:latin typeface="LNEHKC+Cambria Math"/>
                <a:cs typeface="LNEHKC+Cambria Math"/>
              </a:rPr>
              <a:t>=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412738" y="7543276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…(6.7)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75664" y="7670748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499869" y="7670748"/>
            <a:ext cx="28423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∅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725422" y="7670748"/>
            <a:ext cx="381809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LNEHKC+Cambria Math"/>
                <a:cs typeface="LNEHKC+Cambria Math"/>
              </a:rPr>
              <a:t>ꢅ∅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59484" y="7717005"/>
            <a:ext cx="23942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ꢃ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583689" y="7717005"/>
            <a:ext cx="30800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ꢃꢂ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906777" y="7717005"/>
            <a:ext cx="30800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NEHKC+Cambria Math"/>
                <a:cs typeface="LNEHKC+Cambria Math"/>
              </a:rPr>
              <a:t>ꢃꢃ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769924" y="7829788"/>
            <a:ext cx="71940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i="1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entire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coil,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100%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769924" y="8038576"/>
            <a:ext cx="3961986" cy="91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perfectly coupled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 0.5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are said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loosely coupled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0" marR="0">
              <a:lnSpc>
                <a:spcPts val="1554"/>
              </a:lnSpc>
              <a:spcBef>
                <a:spcPts val="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&gt; 0.5, coils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said to be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tightly coupled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8755760"/>
            <a:ext cx="7013093" cy="678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coupling coefficient</a:t>
            </a:r>
            <a:r>
              <a:rPr sz="1400" spc="1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i="1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400" i="1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measure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-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magnetic coupling between two</a:t>
            </a:r>
          </a:p>
          <a:p>
            <a:pPr marL="0" marR="0">
              <a:lnSpc>
                <a:spcPts val="1645"/>
              </a:lnSpc>
              <a:spcBef>
                <a:spcPts val="2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coils; 0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70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k </a:t>
            </a:r>
            <a:r>
              <a:rPr sz="1400">
                <a:solidFill>
                  <a:srgbClr val="000000"/>
                </a:solidFill>
                <a:latin typeface="LNEHKC+Cambria Math"/>
                <a:cs typeface="LNEHKC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LNEHKC+Cambria Math"/>
                <a:cs typeface="LNEHKC+Cambria Math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541019" y="9332516"/>
            <a:ext cx="7448323" cy="66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coupling</a:t>
            </a:r>
            <a:r>
              <a:rPr sz="1400" i="1" spc="114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coefficient</a:t>
            </a:r>
            <a:r>
              <a:rPr sz="1400" i="1" spc="117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9E70"/>
                </a:solidFill>
                <a:latin typeface="Monotype Corsiva"/>
                <a:cs typeface="Monotype Corsiva"/>
              </a:rPr>
              <a:t>k</a:t>
            </a:r>
            <a:r>
              <a:rPr sz="1400" i="1" spc="127">
                <a:solidFill>
                  <a:srgbClr val="009E7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depend</a:t>
            </a:r>
            <a:r>
              <a:rPr sz="1400" i="1" spc="1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closeness</a:t>
            </a:r>
            <a:r>
              <a:rPr sz="1400" i="1" spc="11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400" i="1" spc="1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two</a:t>
            </a:r>
            <a:r>
              <a:rPr sz="1400" i="1" spc="11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coils,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their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core,</a:t>
            </a:r>
            <a:r>
              <a:rPr sz="1400" i="1" spc="12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their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orientation,</a:t>
            </a:r>
            <a:r>
              <a:rPr sz="1400" i="1" spc="11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and</a:t>
            </a:r>
            <a:r>
              <a:rPr sz="1400" i="1" spc="1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their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windings.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3693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air-core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radio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loosely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coupled,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iron-core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tightly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coupled.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mostly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air-core;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transformers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principally iron-core.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6129" y="3568430"/>
            <a:ext cx="4647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40757" y="3568430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30219" y="3803126"/>
            <a:ext cx="7723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267946"/>
            <a:ext cx="6993750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5: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coupling coefficient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energy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 inductors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 s if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60cos(4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+30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V.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9672" y="4884242"/>
            <a:ext cx="3017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3313" y="4884242"/>
            <a:ext cx="36427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ꢀ.5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4940163"/>
            <a:ext cx="5523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푘</a:t>
            </a:r>
            <a:r>
              <a:rPr sz="1400" spc="119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29182" y="494016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20494" y="4940163"/>
            <a:ext cx="21146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0.ꢂ6</a:t>
            </a:r>
            <a:r>
              <a:rPr sz="1400" spc="723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(tightly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704" y="5079314"/>
            <a:ext cx="549930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√퐿</a:t>
            </a:r>
            <a:r>
              <a:rPr sz="1200" spc="51" baseline="-13200">
                <a:solidFill>
                  <a:srgbClr val="000000"/>
                </a:solidFill>
                <a:latin typeface="HRUQLN+Cambria Math"/>
                <a:cs typeface="HRUQLN+Cambria Math"/>
              </a:rPr>
              <a:t>1</a:t>
            </a: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퐿</a:t>
            </a:r>
            <a:r>
              <a:rPr sz="1200" baseline="-13200">
                <a:solidFill>
                  <a:srgbClr val="000000"/>
                </a:solidFill>
                <a:latin typeface="HRUQLN+Cambria Math"/>
                <a:cs typeface="HRUQLN+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0161" y="5078832"/>
            <a:ext cx="512101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ꢁ5×4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404850"/>
            <a:ext cx="4329326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frequency-domain equivalent of the circuit.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7685008"/>
            <a:ext cx="637801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frequency-domain equivalent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 Fig.. Now apply mesh analysis.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8072704"/>
            <a:ext cx="273658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(ꢃ0 + 푗ꢄ0)퐼</a:t>
            </a:r>
            <a:r>
              <a:rPr sz="1400" spc="515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+ 푗ꢃ0퐼</a:t>
            </a:r>
            <a:r>
              <a:rPr sz="1400" spc="621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60∠30</a:t>
            </a:r>
            <a:r>
              <a:rPr sz="1500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ꢆ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10273" y="8099536"/>
            <a:ext cx="659725" cy="8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6095" marR="0">
              <a:lnSpc>
                <a:spcPts val="1554"/>
              </a:lnSpc>
              <a:spcBef>
                <a:spcPts val="16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11477" y="81748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22601" y="81748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305657"/>
            <a:ext cx="2136771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푗ꢃ0퐼</a:t>
            </a:r>
            <a:r>
              <a:rPr sz="1400" spc="513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+ (푗ꢃ6</a:t>
            </a:r>
            <a:r>
              <a:rPr sz="1400" spc="-20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− 푗ꢇ)퐼</a:t>
            </a:r>
            <a:r>
              <a:rPr sz="1400" spc="621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5268" y="85881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87550" y="85881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718661"/>
            <a:ext cx="24417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Eq.s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 and (2)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get,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902141"/>
            <a:ext cx="2728542" cy="1106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퐼</a:t>
            </a:r>
            <a:r>
              <a:rPr sz="1400" spc="601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400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3.90ꢂ∠−ꢃ9.ꢇ</a:t>
            </a:r>
            <a:r>
              <a:rPr sz="1500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500" spc="64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time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domain.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푖</a:t>
            </a:r>
            <a:r>
              <a:rPr sz="1400" spc="6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3.90ꢂ</a:t>
            </a:r>
            <a:r>
              <a:rPr sz="1400" spc="-92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cos(ꢇ푡</a:t>
            </a:r>
            <a:r>
              <a:rPr sz="1400" spc="25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− ꢃ9.ꢇ</a:t>
            </a:r>
            <a:r>
              <a:rPr sz="1500" spc="82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)</a:t>
            </a:r>
            <a:r>
              <a:rPr sz="1400" spc="1151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&amp;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=1s, 4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4 rad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229.2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81935" y="8918438"/>
            <a:ext cx="3892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&amp;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95522" y="8902141"/>
            <a:ext cx="1888332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HRUQLN+Cambria Math"/>
                <a:cs typeface="HRUQLN+Cambria Math"/>
              </a:rPr>
              <a:t>퐼</a:t>
            </a:r>
            <a:r>
              <a:rPr sz="1500" baseline="-20970">
                <a:solidFill>
                  <a:srgbClr val="000000"/>
                </a:solidFill>
                <a:latin typeface="HRUQLN+Cambria Math"/>
                <a:cs typeface="HRUQLN+Cambria Math"/>
              </a:rPr>
              <a:t>ꢀ</a:t>
            </a:r>
            <a:r>
              <a:rPr sz="1500" spc="110" baseline="-20970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3.ꢄꢂꢇ∠ꢃ60.6</a:t>
            </a:r>
            <a:r>
              <a:rPr sz="1500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500" spc="52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2836" y="90042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ꢅ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266566" y="9315094"/>
            <a:ext cx="2490403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푖</a:t>
            </a:r>
            <a:r>
              <a:rPr sz="1500" baseline="-20855">
                <a:solidFill>
                  <a:srgbClr val="000000"/>
                </a:solidFill>
                <a:latin typeface="HRUQLN+Cambria Math"/>
                <a:cs typeface="HRUQLN+Cambria Math"/>
              </a:rPr>
              <a:t>ꢀ</a:t>
            </a:r>
            <a:r>
              <a:rPr sz="1500" spc="98" baseline="-20855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400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3.ꢄꢂꢇ</a:t>
            </a:r>
            <a:r>
              <a:rPr sz="1400" spc="-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cos(ꢇ푡</a:t>
            </a:r>
            <a:r>
              <a:rPr sz="1400" spc="23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+ ꢃ60.6</a:t>
            </a:r>
            <a:r>
              <a:rPr sz="1500" spc="82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2836" y="941720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RUQLN+Cambria Math"/>
                <a:cs typeface="HRUQLN+Cambria Math"/>
              </a:rPr>
              <a:t>ꢅ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9728099"/>
            <a:ext cx="3900375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6">
                <a:solidFill>
                  <a:srgbClr val="000000"/>
                </a:solidFill>
                <a:latin typeface="HRUQLN+Cambria Math"/>
                <a:cs typeface="HRUQLN+Cambria Math"/>
              </a:rPr>
              <a:t>푖</a:t>
            </a:r>
            <a:r>
              <a:rPr sz="1500" baseline="-20945">
                <a:solidFill>
                  <a:srgbClr val="000000"/>
                </a:solidFill>
                <a:latin typeface="HRUQLN+Cambria Math"/>
                <a:cs typeface="HRUQLN+Cambria Math"/>
              </a:rPr>
              <a:t>ꢅ</a:t>
            </a:r>
            <a:r>
              <a:rPr sz="1500" spc="122" baseline="-20945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3.90ꢂ</a:t>
            </a:r>
            <a:r>
              <a:rPr sz="1400" spc="-92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cos(ꢄꢄ9.ꢄ</a:t>
            </a:r>
            <a:r>
              <a:rPr sz="1500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500" spc="55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− ꢃ9.ꢇ</a:t>
            </a:r>
            <a:r>
              <a:rPr sz="1500" spc="70" baseline="36857">
                <a:solidFill>
                  <a:srgbClr val="000000"/>
                </a:solidFill>
                <a:latin typeface="HRUQLN+Cambria Math"/>
                <a:cs typeface="HRUQLN+Cambria Math"/>
              </a:rPr>
              <a:t>표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HRUQLN+Cambria Math"/>
                <a:cs typeface="HRUQLN+Cambria Math"/>
              </a:rPr>
              <a:t> </a:t>
            </a:r>
            <a:r>
              <a:rPr sz="1400">
                <a:solidFill>
                  <a:srgbClr val="000000"/>
                </a:solidFill>
                <a:latin typeface="HRUQLN+Cambria Math"/>
                <a:cs typeface="HRUQLN+Cambria Math"/>
              </a:rPr>
              <a:t>−3.389 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25322"/>
            <a:ext cx="4150454" cy="692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푖</a:t>
            </a:r>
            <a:r>
              <a:rPr sz="1500" baseline="-20945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spc="110" baseline="-20945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=</a:t>
            </a:r>
            <a:r>
              <a:rPr sz="1400" spc="400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3.ꢀ54</a:t>
            </a:r>
            <a:r>
              <a:rPr sz="1400" spc="-88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cos(ꢀꢀ9.ꢀ</a:t>
            </a:r>
            <a:r>
              <a:rPr sz="1500" baseline="36856">
                <a:solidFill>
                  <a:srgbClr val="000000"/>
                </a:solidFill>
                <a:latin typeface="ONIWQG+Cambria Math"/>
                <a:cs typeface="ONIWQG+Cambria Math"/>
              </a:rPr>
              <a:t>표</a:t>
            </a:r>
            <a:r>
              <a:rPr sz="1500" spc="43" baseline="36856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+ 160.6</a:t>
            </a:r>
            <a:r>
              <a:rPr sz="1500" spc="82" baseline="36856">
                <a:solidFill>
                  <a:srgbClr val="000000"/>
                </a:solidFill>
                <a:latin typeface="ONIWQG+Cambria Math"/>
                <a:cs typeface="ONIWQG+Cambria Math"/>
              </a:rPr>
              <a:t>표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)</a:t>
            </a:r>
            <a:r>
              <a:rPr sz="1400" spc="58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ꢀ.8ꢀ4 A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coupled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 is,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0132" y="173023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6550" y="1730238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848053"/>
            <a:ext cx="2428215" cy="521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푤</a:t>
            </a:r>
            <a:r>
              <a:rPr sz="1400" spc="121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=</a:t>
            </a:r>
            <a:r>
              <a:rPr sz="1400" spc="1096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 spc="72">
                <a:solidFill>
                  <a:srgbClr val="000000"/>
                </a:solidFill>
                <a:latin typeface="ONIWQG+Cambria Math"/>
                <a:cs typeface="ONIWQG+Cambria Math"/>
              </a:rPr>
              <a:t>푖</a:t>
            </a:r>
            <a:r>
              <a:rPr sz="1500" baseline="37714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+</a:t>
            </a:r>
            <a:r>
              <a:rPr sz="1400" spc="1322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퐿</a:t>
            </a:r>
            <a:r>
              <a:rPr sz="1500" spc="56" baseline="-21446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푖</a:t>
            </a:r>
            <a:r>
              <a:rPr sz="1500" spc="-507" baseline="-21446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baseline="37714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spc="38" baseline="37714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 spc="31">
                <a:solidFill>
                  <a:srgbClr val="000000"/>
                </a:solidFill>
                <a:latin typeface="ONIWQG+Cambria Math"/>
                <a:cs typeface="ONIWQG+Cambria Math"/>
              </a:rPr>
              <a:t>푀푖</a:t>
            </a:r>
            <a:r>
              <a:rPr sz="1400" spc="259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푖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064" y="1951686"/>
            <a:ext cx="396277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ꢁ</a:t>
            </a:r>
            <a:r>
              <a:rPr sz="1000" spc="245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5235" y="1951686"/>
            <a:ext cx="400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ꢁ</a:t>
            </a:r>
            <a:r>
              <a:rPr sz="1000" spc="280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0132" y="198522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06550" y="198522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9652" y="21391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33295" y="21391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9516" y="2178762"/>
            <a:ext cx="584756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=</a:t>
            </a:r>
            <a:r>
              <a:rPr sz="1400" spc="880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(5)(−3.389)</a:t>
            </a:r>
            <a:r>
              <a:rPr sz="1500" baseline="33428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spc="26" baseline="33428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+</a:t>
            </a:r>
            <a:r>
              <a:rPr sz="1400" spc="809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(4)(ꢀ.8ꢀ4)</a:t>
            </a:r>
            <a:r>
              <a:rPr sz="1500" baseline="33428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  <a:r>
              <a:rPr sz="1500" spc="26" baseline="33428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ꢀ.5(−3.389)(ꢀ.8ꢀ4)</a:t>
            </a:r>
            <a:r>
              <a:rPr sz="1400" spc="69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ONIWQG+Cambria Math"/>
                <a:cs typeface="ONIWQG+Cambria Math"/>
              </a:rPr>
              <a:t> </a:t>
            </a:r>
            <a:r>
              <a:rPr sz="1400">
                <a:solidFill>
                  <a:srgbClr val="000000"/>
                </a:solidFill>
                <a:latin typeface="ONIWQG+Cambria Math"/>
                <a:cs typeface="ONIWQG+Cambria Math"/>
              </a:rPr>
              <a:t>ꢀ0.73 퐽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9652" y="23342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33295" y="23342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NIWQG+Cambria Math"/>
                <a:cs typeface="ONIWQG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96591" y="3972290"/>
            <a:ext cx="30222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Frequency-domain equivalent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711430"/>
            <a:ext cx="7331854" cy="1098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coupling coefficient and calculate the 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coupled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=1.5 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0.7071, 39.4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1938911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8) Linear Transformers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127" y="1729104"/>
            <a:ext cx="7217757" cy="67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transformer</a:t>
            </a:r>
            <a:r>
              <a:rPr sz="1400" spc="371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3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generally</a:t>
            </a:r>
            <a:r>
              <a:rPr sz="1400" spc="35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3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four-terminal</a:t>
            </a:r>
            <a:r>
              <a:rPr sz="1400" spc="3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device</a:t>
            </a:r>
            <a:r>
              <a:rPr sz="1400" spc="38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comprising</a:t>
            </a:r>
            <a:r>
              <a:rPr sz="1400" spc="3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00" spc="38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(or</a:t>
            </a:r>
            <a:r>
              <a:rPr sz="1400" spc="37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more)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magnetically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coupled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coils.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268077"/>
            <a:ext cx="3610274" cy="13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coil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directly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primary</a:t>
            </a:r>
            <a:r>
              <a:rPr sz="1400" i="1" spc="29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winding.</a:t>
            </a:r>
            <a:r>
              <a:rPr sz="1400" i="1" spc="30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5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secondary</a:t>
            </a:r>
            <a:r>
              <a:rPr sz="1400" i="1" spc="51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winding.</a:t>
            </a:r>
            <a:r>
              <a:rPr sz="1400" i="1" spc="54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0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i="1" spc="1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i="1" spc="1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included</a:t>
            </a:r>
            <a:r>
              <a:rPr sz="1400" spc="7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6258" y="32090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48535" y="32090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36401"/>
            <a:ext cx="36062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account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(power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dissipation)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540998"/>
            <a:ext cx="10920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coils.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10989" y="3540998"/>
            <a:ext cx="23148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Fig.8.1</a:t>
            </a:r>
            <a:r>
              <a:rPr sz="1400" spc="10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linear transformer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954002"/>
            <a:ext cx="7457444" cy="132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linear</a:t>
            </a:r>
            <a:r>
              <a:rPr sz="1400" i="1" spc="2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if</a:t>
            </a:r>
            <a:r>
              <a:rPr sz="1400" i="1" spc="2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2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coils</a:t>
            </a:r>
            <a:r>
              <a:rPr sz="1400" i="1" spc="2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are</a:t>
            </a:r>
            <a:r>
              <a:rPr sz="1400" i="1" spc="2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wound</a:t>
            </a:r>
            <a:r>
              <a:rPr sz="1400" i="1" spc="2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on</a:t>
            </a:r>
            <a:r>
              <a:rPr sz="1400" i="1" spc="22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</a:t>
            </a:r>
            <a:r>
              <a:rPr sz="1400" i="1" spc="20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magnetically</a:t>
            </a:r>
            <a:r>
              <a:rPr sz="1400" i="1" spc="20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linear</a:t>
            </a:r>
            <a:r>
              <a:rPr sz="1400" i="1" spc="23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material(a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material</a:t>
            </a:r>
            <a:r>
              <a:rPr sz="1400" i="1" spc="2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</a:t>
            </a:r>
            <a:r>
              <a:rPr sz="1400" i="1" spc="2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which</a:t>
            </a:r>
            <a:r>
              <a:rPr sz="1400" i="1" spc="26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6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magnetic</a:t>
            </a:r>
            <a:r>
              <a:rPr sz="1400" i="1" spc="2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permeability</a:t>
            </a:r>
            <a:r>
              <a:rPr sz="1400" i="1" spc="25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</a:t>
            </a:r>
            <a:r>
              <a:rPr sz="1400" i="1" spc="25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constant).</a:t>
            </a:r>
            <a:r>
              <a:rPr sz="1400" i="1" spc="3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materials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include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air,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plastic,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Bakelite,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wood.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fact,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materials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magnetically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linear.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</a:p>
          <a:p>
            <a:pPr marL="0" marR="0">
              <a:lnSpc>
                <a:spcPts val="1554"/>
              </a:lnSpc>
              <a:spcBef>
                <a:spcPts val="8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sometimes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air-core</a:t>
            </a:r>
            <a:r>
              <a:rPr sz="1400" i="1" spc="7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transformers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them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necessarily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air-core.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used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radio and TV sets.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26130" y="5207330"/>
            <a:ext cx="2725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푽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263251"/>
            <a:ext cx="246034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(풁</a:t>
            </a:r>
            <a:r>
              <a:rPr sz="1500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풊풏</a:t>
            </a:r>
            <a:r>
              <a:rPr sz="1500" spc="101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53563" y="5263251"/>
            <a:ext cx="4796018" cy="57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JQBMSM+Cambria Math"/>
                <a:cs typeface="JQBMSM+Cambria Math"/>
              </a:rPr>
              <a:t>퐈</a:t>
            </a:r>
            <a:r>
              <a:rPr sz="1200" spc="49" baseline="-65143">
                <a:solidFill>
                  <a:srgbClr val="000000"/>
                </a:solidFill>
                <a:latin typeface="JQBMSM+Cambria Math"/>
                <a:cs typeface="JQBMSM+Cambria Math"/>
              </a:rPr>
              <a:t>ퟏ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  <a:r>
              <a:rPr sz="1400" spc="142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governs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behavior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552678"/>
            <a:ext cx="13741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 circuit.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756894"/>
            <a:ext cx="41043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KVL to the two meshes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Fig.8.1</a:t>
            </a:r>
            <a:r>
              <a:rPr sz="1400" spc="10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979785"/>
            <a:ext cx="2414642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푉</a:t>
            </a:r>
            <a:r>
              <a:rPr sz="1400" spc="124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푅</a:t>
            </a:r>
            <a:r>
              <a:rPr sz="1400" spc="56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  <a:r>
              <a:rPr sz="1400" spc="31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푗휔퐿</a:t>
            </a:r>
            <a:r>
              <a:rPr sz="1400" spc="29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)퐼</a:t>
            </a:r>
            <a:r>
              <a:rPr sz="1400" spc="509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− </a:t>
            </a:r>
            <a:r>
              <a:rPr sz="1400" spc="12">
                <a:solidFill>
                  <a:srgbClr val="000000"/>
                </a:solidFill>
                <a:latin typeface="JQBMSM+Cambria Math"/>
                <a:cs typeface="JQBMSM+Cambria Math"/>
              </a:rPr>
              <a:t>푗휔푀퐼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56350" y="5996416"/>
            <a:ext cx="788103" cy="671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…(8.1)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…(8.2)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09776" y="60716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23898" y="60716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31161" y="60716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29535" y="60716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187049"/>
            <a:ext cx="308588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0</a:t>
            </a:r>
            <a:r>
              <a:rPr sz="1400" spc="81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−푗휔푀퐼</a:t>
            </a:r>
            <a:r>
              <a:rPr sz="1400" spc="519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 (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푅</a:t>
            </a:r>
            <a:r>
              <a:rPr sz="1400" spc="60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푗휔퐿</a:t>
            </a:r>
            <a:r>
              <a:rPr sz="1400" spc="85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 푍</a:t>
            </a:r>
            <a:r>
              <a:rPr sz="1400" spc="29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43482" y="62789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61642" y="62789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80767" y="62789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01391" y="627895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213226" y="62789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409420"/>
            <a:ext cx="12796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Eq.(8.2)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62176" y="6602045"/>
            <a:ext cx="46374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ꢁꢂꢃ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657964"/>
            <a:ext cx="58736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JQBMSM+Cambria Math"/>
                <a:cs typeface="JQBMSM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2</a:t>
            </a:r>
            <a:r>
              <a:rPr sz="1500" spc="122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91538" y="6657964"/>
            <a:ext cx="39170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JQBMSM+Cambria Math"/>
                <a:cs typeface="JQBMSM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38061" y="6668499"/>
            <a:ext cx="833823" cy="170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…(8.3)</a:t>
            </a:r>
          </a:p>
          <a:p>
            <a:pPr marL="44196" marR="0">
              <a:lnSpc>
                <a:spcPts val="1554"/>
              </a:lnSpc>
              <a:spcBef>
                <a:spcPts val="3303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…(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8.4)</a:t>
            </a:r>
          </a:p>
          <a:p>
            <a:pPr marL="21335" marR="0">
              <a:lnSpc>
                <a:spcPts val="1554"/>
              </a:lnSpc>
              <a:spcBef>
                <a:spcPts val="32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…(8.5)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0132" y="6792545"/>
            <a:ext cx="1142108" cy="34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( ꢄ</a:t>
            </a:r>
            <a:r>
              <a:rPr sz="1000" spc="286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 ꢁꢂꢀ</a:t>
            </a:r>
            <a:r>
              <a:rPr sz="1000" spc="48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ꢆꢇ</a:t>
            </a:r>
            <a:r>
              <a:rPr sz="1000" spc="26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71676" y="684619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489202" y="684619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40661" y="6846193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ꢈ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6947392"/>
            <a:ext cx="288650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Substitute Eq. (8.3)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(8.1) we get,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507614" y="7201286"/>
            <a:ext cx="536214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JQBMSM+Cambria Math"/>
                <a:cs typeface="JQBMSM+Cambria Math"/>
              </a:rPr>
              <a:t>ꢂ</a:t>
            </a:r>
            <a:r>
              <a:rPr sz="1200" spc="4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  <a:r>
              <a:rPr sz="1000" spc="20">
                <a:solidFill>
                  <a:srgbClr val="000000"/>
                </a:solidFill>
                <a:latin typeface="JQBMSM+Cambria Math"/>
                <a:cs typeface="JQBMSM+Cambria Math"/>
              </a:rPr>
              <a:t>ꢃ</a:t>
            </a:r>
            <a:r>
              <a:rPr sz="120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7275185"/>
            <a:ext cx="1879966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푉</a:t>
            </a:r>
            <a:r>
              <a:rPr sz="1400" spc="124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ꢉ(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푅</a:t>
            </a:r>
            <a:r>
              <a:rPr sz="1400" spc="56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푗휔퐿</a:t>
            </a:r>
            <a:r>
              <a:rPr sz="1400" spc="29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44647" y="7281281"/>
            <a:ext cx="52277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ꢊ</a:t>
            </a:r>
            <a:r>
              <a:rPr sz="1400" spc="-8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 spc="-122">
                <a:solidFill>
                  <a:srgbClr val="000000"/>
                </a:solidFill>
                <a:latin typeface="JQBMSM+Cambria Math"/>
                <a:cs typeface="JQBMSM+Cambria Math"/>
              </a:rPr>
              <a:t>퐼</a:t>
            </a:r>
            <a:r>
              <a:rPr sz="1500" baseline="-19714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11884" y="7367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826005" y="736709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93670" y="7415861"/>
            <a:ext cx="1140635" cy="34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( ꢄ</a:t>
            </a:r>
            <a:r>
              <a:rPr sz="1000" spc="275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 ꢁꢂꢀ</a:t>
            </a:r>
            <a:r>
              <a:rPr sz="1000" spc="48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ꢆꢇ</a:t>
            </a:r>
            <a:r>
              <a:rPr sz="1000" spc="26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55214" y="7469509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771267" y="7469509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24251" y="7469509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ꢈ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7631668"/>
            <a:ext cx="18824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(8.4) we get,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23492" y="7844104"/>
            <a:ext cx="2725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푽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36214" y="7820030"/>
            <a:ext cx="1142159" cy="5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94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JQBMSM+Cambria Math"/>
                <a:cs typeface="JQBMSM+Cambria Math"/>
              </a:rPr>
              <a:t>ꢂ</a:t>
            </a:r>
            <a:r>
              <a:rPr sz="1200" spc="4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  <a:r>
              <a:rPr sz="1000" spc="20">
                <a:solidFill>
                  <a:srgbClr val="000000"/>
                </a:solidFill>
                <a:latin typeface="JQBMSM+Cambria Math"/>
                <a:cs typeface="JQBMSM+Cambria Math"/>
              </a:rPr>
              <a:t>ꢃ</a:t>
            </a:r>
            <a:r>
              <a:rPr sz="120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  <a:p>
            <a:pPr marL="0" marR="0">
              <a:lnSpc>
                <a:spcPts val="1167"/>
              </a:lnSpc>
              <a:spcBef>
                <a:spcPts val="332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( ꢄ</a:t>
            </a:r>
            <a:r>
              <a:rPr sz="1000" spc="275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 ꢁꢂꢀ</a:t>
            </a:r>
            <a:r>
              <a:rPr sz="1000" spc="48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ꢆꢇ</a:t>
            </a:r>
            <a:r>
              <a:rPr sz="1000" spc="249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7116" y="7900025"/>
            <a:ext cx="660817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풁</a:t>
            </a:r>
            <a:r>
              <a:rPr sz="1400" spc="116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</a:p>
          <a:p>
            <a:pPr marL="11277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풊풏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12417" y="7893929"/>
            <a:ext cx="1613393" cy="46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푅</a:t>
            </a:r>
            <a:r>
              <a:rPr sz="1400" spc="56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푗휔퐿</a:t>
            </a:r>
            <a:r>
              <a:rPr sz="1400" spc="293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</a:p>
          <a:p>
            <a:pPr marL="44196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  <a:r>
              <a:rPr sz="1000" spc="404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50924" y="8039176"/>
            <a:ext cx="278245" cy="34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퐈</a:t>
            </a:r>
          </a:p>
          <a:p>
            <a:pPr marL="45719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ퟏ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897758" y="808825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313810" y="808825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566795" y="8088254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JQBMSM+Cambria Math"/>
                <a:cs typeface="JQBMSM+Cambria Math"/>
              </a:rPr>
              <a:t>ꢈ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8175869"/>
            <a:ext cx="745588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comprises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terms.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term,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푅</a:t>
            </a:r>
            <a:r>
              <a:rPr sz="1400" spc="576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푗휔퐿</a:t>
            </a:r>
            <a:r>
              <a:rPr sz="1400" spc="29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774182" y="826777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388353" y="826777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BMSM+Cambria Math"/>
                <a:cs typeface="JQBMSM+Cambria Math"/>
              </a:rPr>
              <a:t>1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8398621"/>
            <a:ext cx="7454295" cy="8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impedance.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though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primary.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reflected impedance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="1" i="1" spc="358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288033" y="9010655"/>
            <a:ext cx="536214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7">
                <a:solidFill>
                  <a:srgbClr val="000000"/>
                </a:solidFill>
                <a:latin typeface="JQBMSM+Cambria Math"/>
                <a:cs typeface="JQBMSM+Cambria Math"/>
              </a:rPr>
              <a:t>ꢂ</a:t>
            </a:r>
            <a:r>
              <a:rPr sz="1200" spc="4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  <a:r>
              <a:rPr sz="1000" spc="20">
                <a:solidFill>
                  <a:srgbClr val="000000"/>
                </a:solidFill>
                <a:latin typeface="JQBMSM+Cambria Math"/>
                <a:cs typeface="JQBMSM+Cambria Math"/>
              </a:rPr>
              <a:t>ꢃ</a:t>
            </a:r>
            <a:r>
              <a:rPr sz="1200" baseline="37199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7116" y="9090650"/>
            <a:ext cx="64405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JQBMSM+Cambria Math"/>
                <a:cs typeface="JQBMSM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ꢄ</a:t>
            </a:r>
            <a:r>
              <a:rPr sz="1500" spc="142" baseline="-20571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400">
                <a:solidFill>
                  <a:srgbClr val="000000"/>
                </a:solidFill>
                <a:latin typeface="JQBMSM+Cambria Math"/>
                <a:cs typeface="JQBMSM+Cambria Math"/>
              </a:rPr>
              <a:t>=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376161" y="9101185"/>
            <a:ext cx="7896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…(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8.6)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974140" y="9224747"/>
            <a:ext cx="1142108" cy="34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u="sng">
                <a:solidFill>
                  <a:srgbClr val="000000"/>
                </a:solidFill>
                <a:latin typeface="JQBMSM+Cambria Math"/>
                <a:cs typeface="JQBMSM+Cambria Math"/>
              </a:rPr>
              <a:t>( ꢄ</a:t>
            </a:r>
            <a:r>
              <a:rPr sz="1000" u="sng" spc="275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 u="sng">
                <a:solidFill>
                  <a:srgbClr val="000000"/>
                </a:solidFill>
                <a:latin typeface="JQBMSM+Cambria Math"/>
                <a:cs typeface="JQBMSM+Cambria Math"/>
              </a:rPr>
              <a:t>ꢆ ꢁꢂꢀ</a:t>
            </a:r>
            <a:r>
              <a:rPr sz="1000" u="sng" spc="480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 u="sng">
                <a:solidFill>
                  <a:srgbClr val="000000"/>
                </a:solidFill>
                <a:latin typeface="JQBMSM+Cambria Math"/>
                <a:cs typeface="JQBMSM+Cambria Math"/>
              </a:rPr>
              <a:t>ꢆꢇ</a:t>
            </a:r>
            <a:r>
              <a:rPr sz="1000" u="sng" spc="249">
                <a:solidFill>
                  <a:srgbClr val="000000"/>
                </a:solidFill>
                <a:latin typeface="JQBMSM+Cambria Math"/>
                <a:cs typeface="JQBMSM+Cambria Math"/>
              </a:rPr>
              <a:t> </a:t>
            </a:r>
            <a:r>
              <a:rPr sz="1000" u="sng">
                <a:solidFill>
                  <a:srgbClr val="000000"/>
                </a:solidFill>
                <a:latin typeface="JQBMSM+Cambria Math"/>
                <a:cs typeface="JQBMSM+Cambria Math"/>
              </a:rPr>
              <a:t>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135684" y="927936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 u="sng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551686" y="927936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 u="sng">
                <a:solidFill>
                  <a:srgbClr val="000000"/>
                </a:solidFill>
                <a:latin typeface="JQBMSM+Cambria Math"/>
                <a:cs typeface="JQBMSM+Cambria Math"/>
              </a:rPr>
              <a:t>ꢅ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804670" y="9279362"/>
            <a:ext cx="214322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37"/>
              </a:lnSpc>
              <a:spcBef>
                <a:spcPct val="0"/>
              </a:spcBef>
              <a:spcAft>
                <a:spcPct val="0"/>
              </a:spcAft>
            </a:pPr>
            <a:r>
              <a:rPr sz="800" u="sng">
                <a:solidFill>
                  <a:srgbClr val="000000"/>
                </a:solidFill>
                <a:latin typeface="JQBMSM+Cambria Math"/>
                <a:cs typeface="JQBMSM+Cambria Math"/>
              </a:rPr>
              <a:t>ꢈ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9380026"/>
            <a:ext cx="7449194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(8.5)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(8.6)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location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1019" y="9584242"/>
            <a:ext cx="65759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transformer, because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 result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 when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 by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3661711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9) Conductively Coupled</a:t>
            </a:r>
            <a:r>
              <a:rPr sz="1600" u="sng" spc="1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Equivalent Circuits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4800255" cy="128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convenient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magnetically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coupling.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Fig.8.2</a:t>
            </a:r>
            <a:r>
              <a:rPr sz="1400" spc="79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b="1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sz="1400" b="1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would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 inductance.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42178" y="2629265"/>
            <a:ext cx="77309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835005"/>
            <a:ext cx="695346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voltage-current relationships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secondary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give the matrix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6740" y="3234426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0340" y="3220710"/>
            <a:ext cx="1323287" cy="48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  <a:r>
              <a:rPr sz="1400" spc="139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푗휔푀</a:t>
            </a:r>
            <a:r>
              <a:rPr sz="1400" spc="79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4944" y="3326333"/>
            <a:ext cx="505686" cy="53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7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  <a:r>
              <a:rPr sz="1350" spc="-56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  <a:r>
              <a:rPr sz="1350" spc="-46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ꢀ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8325" y="3327857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6422" y="3326333"/>
            <a:ext cx="310773" cy="53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10046" y="3339449"/>
            <a:ext cx="832299" cy="127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…(9.1)</a:t>
            </a:r>
          </a:p>
          <a:p>
            <a:pPr marL="44195" marR="0">
              <a:lnSpc>
                <a:spcPts val="1554"/>
              </a:lnSpc>
              <a:spcBef>
                <a:spcPts val="477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…(9.2)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389734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28114" y="3389734"/>
            <a:ext cx="282579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ꢁ</a:t>
            </a:r>
            <a:r>
              <a:rPr sz="900" spc="-5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6740" y="3432928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9672" y="3432928"/>
            <a:ext cx="13339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푗휔푀</a:t>
            </a:r>
            <a:r>
              <a:rPr sz="1400" spc="1114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  <a:r>
              <a:rPr sz="1400" spc="115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53438" y="3540075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679682"/>
            <a:ext cx="34625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matrix inversion, this can be written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53566" y="3860114"/>
            <a:ext cx="314094" cy="37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200" baseline="-30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27198" y="3875354"/>
            <a:ext cx="39265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9756" y="3949424"/>
            <a:ext cx="211466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37739" y="3949424"/>
            <a:ext cx="211466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ꢇ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99514" y="4012824"/>
            <a:ext cx="20893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940305" y="4012824"/>
            <a:ext cx="917979" cy="413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</a:t>
            </a: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(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200" spc="25" baseline="-29999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200" spc="37" baseline="-29999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  <a:r>
              <a:rPr sz="1200" baseline="54316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86740" y="4044051"/>
            <a:ext cx="533750" cy="666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  <a:p>
            <a:pPr marL="670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799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  <a:r>
              <a:rPr sz="1350" spc="-42" baseline="-40799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799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</a:p>
          <a:p>
            <a:pPr marL="0" marR="0">
              <a:lnSpc>
                <a:spcPts val="122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  <a:p>
            <a:pPr marL="670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29004" y="4055186"/>
            <a:ext cx="860459" cy="37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</a:t>
            </a: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(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200" spc="25" baseline="-29999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200" spc="37" baseline="-29999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841370" y="4044051"/>
            <a:ext cx="374311" cy="67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  <a:p>
            <a:pPr marL="0" marR="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58950" y="4097182"/>
            <a:ext cx="171040" cy="22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9"/>
              </a:lnSpc>
              <a:spcBef>
                <a:spcPct val="0"/>
              </a:spcBef>
              <a:spcAft>
                <a:spcPct val="0"/>
              </a:spcAft>
            </a:pP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70682" y="4097182"/>
            <a:ext cx="171040" cy="22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9"/>
              </a:lnSpc>
              <a:spcBef>
                <a:spcPct val="0"/>
              </a:spcBef>
              <a:spcAft>
                <a:spcPct val="0"/>
              </a:spcAft>
            </a:pP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49575" y="4135958"/>
            <a:ext cx="310773" cy="53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799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4199359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795651" y="4199359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95653" y="4273118"/>
            <a:ext cx="39265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−푀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85110" y="4257878"/>
            <a:ext cx="275994" cy="333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375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49756" y="4402051"/>
            <a:ext cx="211466" cy="425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ꢃ</a:t>
            </a:r>
          </a:p>
          <a:p>
            <a:pPr marL="0" marR="0">
              <a:lnSpc>
                <a:spcPts val="947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ꢂ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679701" y="4410588"/>
            <a:ext cx="20893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629535" y="4402051"/>
            <a:ext cx="291095" cy="332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  <a:r>
              <a:rPr sz="800" spc="232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ꢆ</a:t>
            </a:r>
          </a:p>
          <a:p>
            <a:pPr marL="59435" marR="0">
              <a:lnSpc>
                <a:spcPts val="759"/>
              </a:lnSpc>
              <a:spcBef>
                <a:spcPct val="0"/>
              </a:spcBef>
              <a:spcAft>
                <a:spcPct val="0"/>
              </a:spcAft>
            </a:pP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09192" y="4452950"/>
            <a:ext cx="850934" cy="32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</a:t>
            </a: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(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000" spc="25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000" spc="244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739138" y="4494945"/>
            <a:ext cx="171040" cy="22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9"/>
              </a:lnSpc>
              <a:spcBef>
                <a:spcPct val="0"/>
              </a:spcBef>
              <a:spcAft>
                <a:spcPct val="0"/>
              </a:spcAft>
            </a:pP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960117" y="4452950"/>
            <a:ext cx="849842" cy="32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</a:t>
            </a:r>
            <a:r>
              <a:rPr sz="650">
                <a:solidFill>
                  <a:srgbClr val="000000"/>
                </a:solidFill>
                <a:latin typeface="LQLVIR+Cambria Math"/>
                <a:cs typeface="LQLVIR+Cambria Math"/>
              </a:rPr>
              <a:t>(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000" spc="247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000" spc="25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60652" y="4514220"/>
            <a:ext cx="20893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88617" y="4514220"/>
            <a:ext cx="20893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211958" y="4514220"/>
            <a:ext cx="33543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800" spc="376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737739" y="4522447"/>
            <a:ext cx="211466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ꢅ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92251" y="4863830"/>
            <a:ext cx="72412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T (or Y) network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mesh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 provides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 equations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11123" y="5059035"/>
            <a:ext cx="374311" cy="67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  <a:p>
            <a:pPr marL="0" marR="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74724" y="5045319"/>
            <a:ext cx="11575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푗휔ꢈ퐿</a:t>
            </a:r>
            <a:r>
              <a:rPr sz="1400" spc="467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+</a:t>
            </a:r>
            <a:r>
              <a:rPr sz="1400" spc="20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18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120138" y="5045319"/>
            <a:ext cx="1334387" cy="6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9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  <a:r>
              <a:rPr sz="1500" baseline="-12857">
                <a:solidFill>
                  <a:srgbClr val="000000"/>
                </a:solidFill>
                <a:latin typeface="LQLVIR+Cambria Math"/>
                <a:cs typeface="LQLVIR+Cambria Math"/>
              </a:rPr>
              <a:t>푐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푗휔ꢈ퐿</a:t>
            </a:r>
            <a:r>
              <a:rPr sz="1400" spc="457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+</a:t>
            </a:r>
            <a:r>
              <a:rPr sz="1400" spc="20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18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ꢉ</a:t>
            </a:r>
            <a:r>
              <a:rPr sz="1400" spc="57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120263" y="5059035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829054" y="5117414"/>
            <a:ext cx="24868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푐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19327" y="5150942"/>
            <a:ext cx="507210" cy="53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7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  <a:r>
              <a:rPr sz="1350" spc="-44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  <a:r>
              <a:rPr sz="1350" spc="-46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ꢀ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437386" y="5152466"/>
            <a:ext cx="26097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푎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187319" y="5150942"/>
            <a:ext cx="310773" cy="536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286246" y="5164058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…(9.3)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66927" y="5214343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009010" y="5214343"/>
            <a:ext cx="282579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ꢁ</a:t>
            </a:r>
            <a:r>
              <a:rPr sz="900" spc="-5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324610" y="5264775"/>
            <a:ext cx="5550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612646" y="5336870"/>
            <a:ext cx="24868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푐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871851" y="5336870"/>
            <a:ext cx="24868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푐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481707" y="5371922"/>
            <a:ext cx="25868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푏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5503910"/>
            <a:ext cx="745612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Fig.8.2</a:t>
            </a:r>
            <a:r>
              <a:rPr sz="1400" spc="3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Fig.8.3</a:t>
            </a:r>
            <a:r>
              <a:rPr sz="1400" spc="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equivalents,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(9.1)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(9.3)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impedance matrices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Eqs. (9.1) and (9.3) leads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85800" y="6042269"/>
            <a:ext cx="12575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786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15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</a:t>
            </a:r>
            <a:r>
              <a:rPr sz="1400" spc="31">
                <a:solidFill>
                  <a:srgbClr val="000000"/>
                </a:solidFill>
                <a:latin typeface="LQLVIR+Cambria Math"/>
                <a:cs typeface="LQLVIR+Cambria Math"/>
              </a:rPr>
              <a:t>푀,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031745" y="6042269"/>
            <a:ext cx="195910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77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</a:t>
            </a:r>
            <a:r>
              <a:rPr sz="1400" spc="43">
                <a:solidFill>
                  <a:srgbClr val="000000"/>
                </a:solidFill>
                <a:latin typeface="LQLVIR+Cambria Math"/>
                <a:cs typeface="LQLVIR+Cambria Math"/>
              </a:rPr>
              <a:t>푀,</a:t>
            </a:r>
            <a:r>
              <a:rPr sz="1400" spc="884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63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푀</a:t>
            </a:r>
          </a:p>
          <a:p>
            <a:pPr marL="944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ꢌ</a:t>
            </a:r>
            <a:r>
              <a:rPr sz="1000" spc="2436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  <a:r>
              <a:rPr sz="1000" spc="5009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ꢎ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80592" y="6128080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ꢊ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190548" y="61280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ꢋ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258814" y="6161008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…(9.4)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83691" y="6621388"/>
            <a:ext cx="698686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Π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network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nodal analysis gives the terminal equations as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129588" y="6815404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562353" y="6815404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008885" y="6815404"/>
            <a:ext cx="587056" cy="49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</a:t>
            </a:r>
            <a:r>
              <a:rPr sz="1400" spc="617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500" baseline="3771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86740" y="6891137"/>
            <a:ext cx="533750" cy="666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  <a:p>
            <a:pPr marL="670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  <a:r>
              <a:rPr sz="1350" spc="-42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</a:p>
          <a:p>
            <a:pPr marL="0" marR="0">
              <a:lnSpc>
                <a:spcPts val="122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퐼</a:t>
            </a:r>
          </a:p>
          <a:p>
            <a:pPr marL="670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949756" y="6903189"/>
            <a:ext cx="211466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ꢄ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326133" y="6894045"/>
            <a:ext cx="256840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+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2592958" y="6891137"/>
            <a:ext cx="47794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350" baseline="27428">
                <a:solidFill>
                  <a:srgbClr val="000000"/>
                </a:solidFill>
                <a:latin typeface="LQLVIR+Cambria Math"/>
                <a:cs typeface="LQLVIR+Cambria Math"/>
              </a:rPr>
              <a:t>ꢇ</a:t>
            </a:r>
            <a:r>
              <a:rPr sz="1350" spc="203" baseline="27428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029004" y="6946469"/>
            <a:ext cx="3949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463294" y="6946469"/>
            <a:ext cx="3949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2159761" y="6946469"/>
            <a:ext cx="438496" cy="35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  <a:p>
            <a:pPr marL="20612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퐶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233220" y="7007738"/>
            <a:ext cx="21706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퐴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667510" y="7007738"/>
            <a:ext cx="21332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퐶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2804795" y="6983045"/>
            <a:ext cx="310773" cy="53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4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  <a:r>
              <a:rPr sz="1350" baseline="-40800">
                <a:solidFill>
                  <a:srgbClr val="000000"/>
                </a:solidFill>
                <a:latin typeface="LQLVIR+Cambria Math"/>
                <a:cs typeface="LQLVIR+Cambria Math"/>
              </a:rPr>
              <a:t>]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2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6374638" y="699616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…(9.5)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41019" y="7046445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2650870" y="7046445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[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149400" y="712430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301750" y="7106489"/>
            <a:ext cx="394999" cy="46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  <a:p>
            <a:pPr marL="0" marR="0">
              <a:lnSpc>
                <a:spcPts val="1031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987550" y="7106489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185670" y="7185129"/>
            <a:ext cx="256840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+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2422270" y="7106489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2592958" y="7140933"/>
            <a:ext cx="211466" cy="42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ꢆ</a:t>
            </a:r>
          </a:p>
          <a:p>
            <a:pPr marL="0" marR="0">
              <a:lnSpc>
                <a:spcPts val="9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ꢅ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696591" y="7089257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V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949756" y="7140933"/>
            <a:ext cx="211466" cy="42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ꢃ</a:t>
            </a:r>
          </a:p>
          <a:p>
            <a:pPr marL="0" marR="0">
              <a:lnSpc>
                <a:spcPts val="960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QLVIR+Cambria Math"/>
                <a:cs typeface="LQLVIR+Cambria Math"/>
              </a:rPr>
              <a:t>ꢂ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885442" y="7237552"/>
            <a:ext cx="3949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323210" y="7237552"/>
            <a:ext cx="3949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푗휔퐿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505966" y="7298821"/>
            <a:ext cx="21332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퐶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2089657" y="7297297"/>
            <a:ext cx="219408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퐵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2527426" y="7298821"/>
            <a:ext cx="21332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QLVIR+Cambria Math"/>
                <a:cs typeface="LQLVIR+Cambria Math"/>
              </a:rPr>
              <a:t>퐶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541019" y="7400020"/>
            <a:ext cx="591519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Equating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admittance matrices of Eqs. (9.2)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(9.5), we obtain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109776" y="7705421"/>
            <a:ext cx="1056119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302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</a:t>
            </a:r>
            <a:r>
              <a:rPr sz="1400" spc="43">
                <a:solidFill>
                  <a:srgbClr val="000000"/>
                </a:solidFill>
                <a:latin typeface="LQLVIR+Cambria Math"/>
                <a:cs typeface="LQLVIR+Cambria Math"/>
              </a:rPr>
              <a:t>푀</a:t>
            </a:r>
            <a:r>
              <a:rPr sz="1500" baseline="36856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2749930" y="7705421"/>
            <a:ext cx="1056170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302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</a:t>
            </a:r>
            <a:r>
              <a:rPr sz="1400" spc="43">
                <a:solidFill>
                  <a:srgbClr val="000000"/>
                </a:solidFill>
                <a:latin typeface="LQLVIR+Cambria Math"/>
                <a:cs typeface="LQLVIR+Cambria Math"/>
              </a:rPr>
              <a:t>푀</a:t>
            </a:r>
            <a:r>
              <a:rPr sz="1500" baseline="36856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4184269" y="7705421"/>
            <a:ext cx="1018070" cy="479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302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400" spc="638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</a:t>
            </a:r>
            <a:r>
              <a:rPr sz="1400" spc="43">
                <a:solidFill>
                  <a:srgbClr val="000000"/>
                </a:solidFill>
                <a:latin typeface="LQLVIR+Cambria Math"/>
                <a:cs typeface="LQLVIR+Cambria Math"/>
              </a:rPr>
              <a:t>푀</a:t>
            </a:r>
            <a:r>
              <a:rPr sz="1500" baseline="36856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  <a:p>
            <a:pPr marL="8991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ꢋ</a:t>
            </a:r>
            <a:r>
              <a:rPr sz="1000" spc="592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199692" y="78075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ꢋ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376425" y="78075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2839847" y="78075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ꢋ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3016630" y="78075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6379209" y="7808452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…(9.6)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699516" y="7857353"/>
            <a:ext cx="62881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69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ꢏ</a:t>
            </a:r>
            <a:r>
              <a:rPr sz="1500" spc="135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934210" y="7857353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,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2327782" y="7857353"/>
            <a:ext cx="64070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ꢐ</a:t>
            </a:r>
            <a:r>
              <a:rPr sz="1500" spc="143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3560698" y="7857353"/>
            <a:ext cx="84212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,</a:t>
            </a:r>
            <a:r>
              <a:rPr sz="1400" spc="1039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ꢑ</a:t>
            </a:r>
            <a:r>
              <a:rPr sz="1500" spc="166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=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236268" y="7976225"/>
            <a:ext cx="80549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ꢍ</a:t>
            </a:r>
            <a:r>
              <a:rPr sz="1500" spc="38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2877947" y="7976225"/>
            <a:ext cx="80250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6">
                <a:solidFill>
                  <a:srgbClr val="000000"/>
                </a:solidFill>
                <a:latin typeface="LQLVIR+Cambria Math"/>
                <a:cs typeface="LQLVIR+Cambria Math"/>
              </a:rPr>
              <a:t>퐿</a:t>
            </a:r>
            <a:r>
              <a:rPr sz="150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ꢋ</a:t>
            </a:r>
            <a:r>
              <a:rPr sz="1500" spc="50" baseline="-20571">
                <a:solidFill>
                  <a:srgbClr val="000000"/>
                </a:solidFill>
                <a:latin typeface="LQLVIR+Cambria Math"/>
                <a:cs typeface="LQLVIR+Cambria Math"/>
              </a:rPr>
              <a:t> </a:t>
            </a: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− 푀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4524121" y="7976225"/>
            <a:ext cx="4184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QLVIR+Cambria Math"/>
                <a:cs typeface="LQLVIR+Cambria Math"/>
              </a:rPr>
              <a:t>푀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806500" y="9652822"/>
            <a:ext cx="25473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Fig.8.3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equvalient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4620133" y="9652822"/>
            <a:ext cx="25702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Fig.8.4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equvalient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Π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8382"/>
            <a:ext cx="73616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 calculate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current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Take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푍</a:t>
            </a:r>
            <a:r>
              <a:rPr sz="1400" spc="63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7834" y="144576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79692" y="14441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570218"/>
            <a:ext cx="43290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60 − 푗ꢀ00 Ω,</a:t>
            </a:r>
            <a:r>
              <a:rPr sz="1400" spc="-8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푍</a:t>
            </a:r>
            <a:r>
              <a:rPr sz="1400" spc="67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30 + 푗40Ω and 푍</a:t>
            </a:r>
            <a:r>
              <a:rPr sz="1400" spc="65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80 + 푗60Ω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35505" y="16560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2558" y="165602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800209"/>
            <a:ext cx="211476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Eq.(8.22)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58491" y="1985214"/>
            <a:ext cx="43894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5</a:t>
            </a:r>
            <a:r>
              <a:rPr sz="1500" baseline="36856">
                <a:solidFill>
                  <a:srgbClr val="000000"/>
                </a:solidFill>
                <a:latin typeface="HPESUC+Cambria Math"/>
                <a:cs typeface="HPESUC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131050"/>
            <a:ext cx="1783954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푍</a:t>
            </a:r>
            <a:r>
              <a:rPr sz="1400" spc="112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푍</a:t>
            </a:r>
            <a:r>
              <a:rPr sz="1400" spc="55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푗ꢁ0) +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1604" y="2222957"/>
            <a:ext cx="31699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푖푛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19504" y="22229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97277" y="2250405"/>
            <a:ext cx="1526757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(푗40</a:t>
            </a:r>
            <a:r>
              <a:rPr sz="1400" spc="-2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푍</a:t>
            </a:r>
            <a:r>
              <a:rPr sz="1400" spc="81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+ 푍</a:t>
            </a:r>
            <a:r>
              <a:rPr sz="1400" spc="27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83458" y="23418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04082" y="234182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84982" y="2444994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ꢁ5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7168" y="2580630"/>
            <a:ext cx="18602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60 − 푗ꢀ00</a:t>
            </a:r>
            <a:r>
              <a:rPr sz="1400" spc="-1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+ 푗ꢁ0 +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49702" y="2699985"/>
            <a:ext cx="11350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ꢀꢀ0 + 푗ꢀ40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7168" y="2890469"/>
            <a:ext cx="338722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60.09 − 푗80.ꢀꢀ</a:t>
            </a:r>
            <a:r>
              <a:rPr sz="1400" spc="6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ꢀ00.ꢀ4∠ − 53.ꢀ</a:t>
            </a:r>
            <a:r>
              <a:rPr sz="1500" spc="82" baseline="36856">
                <a:solidFill>
                  <a:srgbClr val="000000"/>
                </a:solidFill>
                <a:latin typeface="HPESUC+Cambria Math"/>
                <a:cs typeface="HPESUC+Cambria Math"/>
              </a:rPr>
              <a:t>표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12517" y="3094995"/>
            <a:ext cx="21671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PESUC+Cambria Math"/>
                <a:cs typeface="HPESUC+Cambria Math"/>
              </a:rPr>
              <a:t>ꢈ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39672" y="3119069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푉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34566" y="3119069"/>
            <a:ext cx="5684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ꢅꢆ∠ꢇꢆ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174990"/>
            <a:ext cx="582788" cy="50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HPESUC+Cambria Math"/>
                <a:cs typeface="HPESUC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72794" y="317499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74086" y="3158693"/>
            <a:ext cx="146593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0.5∠ꢀꢀ3.ꢀ</a:t>
            </a:r>
            <a:r>
              <a:rPr sz="1500" baseline="36857">
                <a:solidFill>
                  <a:srgbClr val="000000"/>
                </a:solidFill>
                <a:latin typeface="HPESUC+Cambria Math"/>
                <a:cs typeface="HPESUC+Cambria Math"/>
              </a:rPr>
              <a:t>표</a:t>
            </a:r>
            <a:r>
              <a:rPr sz="1500" spc="52" baseline="36857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01572" y="3314141"/>
            <a:ext cx="378467" cy="35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ꢂ</a:t>
            </a:r>
            <a:r>
              <a:rPr sz="1200" baseline="-20400">
                <a:solidFill>
                  <a:srgbClr val="000000"/>
                </a:solidFill>
                <a:latin typeface="HPESUC+Cambria Math"/>
                <a:cs typeface="HPESUC+Cambria Math"/>
              </a:rPr>
              <a:t>ꢃꢄ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22730" y="3299211"/>
            <a:ext cx="1059868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1ꢆꢆ.1ꢉ∠ꢊꢅꢋ.1</a:t>
            </a:r>
            <a:r>
              <a:rPr sz="1200" baseline="30000">
                <a:solidFill>
                  <a:srgbClr val="000000"/>
                </a:solidFill>
                <a:latin typeface="HPESUC+Cambria Math"/>
                <a:cs typeface="HPESUC+Cambria Math"/>
              </a:rPr>
              <a:t>ꢈ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3643106"/>
            <a:ext cx="7182611" cy="899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 and the current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 source.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8.58∠58.05</a:t>
            </a:r>
            <a:r>
              <a:rPr sz="1500" spc="82" baseline="36857">
                <a:solidFill>
                  <a:srgbClr val="000000"/>
                </a:solidFill>
                <a:latin typeface="HPESUC+Cambria Math"/>
                <a:cs typeface="HPESUC+Cambria Math"/>
              </a:rPr>
              <a:t>표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Ω,</a:t>
            </a:r>
            <a:r>
              <a:rPr sz="1400" spc="-8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ꢁ.33ꢀ∠−58.05</a:t>
            </a:r>
            <a:r>
              <a:rPr sz="1500" baseline="36857">
                <a:solidFill>
                  <a:srgbClr val="000000"/>
                </a:solidFill>
                <a:latin typeface="HPESUC+Cambria Math"/>
                <a:cs typeface="HPESUC+Cambria Math"/>
              </a:rPr>
              <a:t>표</a:t>
            </a:r>
            <a:r>
              <a:rPr sz="1500" spc="52" baseline="36857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308838"/>
            <a:ext cx="6560870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7: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T-equivalent circuit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5732643"/>
            <a:ext cx="23996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69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ꢀ0,</a:t>
            </a:r>
            <a:r>
              <a:rPr sz="1400" spc="-8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71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4,</a:t>
            </a:r>
            <a:r>
              <a:rPr sz="1400" spc="-8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and</a:t>
            </a:r>
            <a:r>
              <a:rPr sz="1400" spc="319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푀</a:t>
            </a:r>
            <a:r>
              <a:rPr sz="1400" spc="11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ꢁ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30936" y="58184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01750" y="58184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068177"/>
            <a:ext cx="25560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7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60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− 푀</a:t>
            </a:r>
            <a:r>
              <a:rPr sz="1400" spc="12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ꢀ0 − ꢁ</a:t>
            </a:r>
            <a:r>
              <a:rPr sz="1400" spc="8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8 H,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5508" y="6153988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푎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47292" y="615398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403457"/>
            <a:ext cx="24438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76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638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− 푀</a:t>
            </a:r>
            <a:r>
              <a:rPr sz="1400" spc="12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4 − ꢁ</a:t>
            </a:r>
            <a:r>
              <a:rPr sz="1400" spc="8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ꢁ H,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5508" y="6489268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푏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48816" y="64892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80644" y="6738737"/>
            <a:ext cx="131595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500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푀</a:t>
            </a:r>
            <a:r>
              <a:rPr sz="1400" spc="12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ꢁ H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7076932"/>
            <a:ext cx="5239541" cy="1287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directions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polarities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conform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Fig.15</a:t>
            </a:r>
            <a:r>
              <a:rPr sz="1400" spc="115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Otherwise,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3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푀</a:t>
            </a:r>
            <a:r>
              <a:rPr sz="1400" spc="8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1400" spc="15">
                <a:solidFill>
                  <a:srgbClr val="000000"/>
                </a:solidFill>
                <a:latin typeface="HPESUC+Cambria Math"/>
                <a:cs typeface="HPESUC+Cambria Math"/>
              </a:rPr>
              <a:t>−푀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8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illustrates.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T-equivalent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 Fig.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8384905"/>
            <a:ext cx="527060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H.W.5: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linear transformer , find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8611981"/>
            <a:ext cx="1073141" cy="6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2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500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퐴</a:t>
            </a:r>
            <a:r>
              <a:rPr sz="1500" spc="137" baseline="-2057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ꢀ8 H,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701038" y="8808710"/>
            <a:ext cx="2056804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843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4.5 H,</a:t>
            </a:r>
            <a:r>
              <a:rPr sz="1400" spc="930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ꢌ</a:t>
            </a:r>
            <a:r>
              <a:rPr sz="1400" spc="771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400">
                <a:solidFill>
                  <a:srgbClr val="000000"/>
                </a:solidFill>
                <a:latin typeface="HPESUC+Cambria Math"/>
                <a:cs typeface="HPESUC+Cambria Math"/>
              </a:rPr>
              <a:t>ꢀ8 H</a:t>
            </a:r>
          </a:p>
          <a:p>
            <a:pPr marL="944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퐵</a:t>
            </a:r>
            <a:r>
              <a:rPr sz="1000" spc="7084">
                <a:solidFill>
                  <a:srgbClr val="000000"/>
                </a:solidFill>
                <a:latin typeface="HPESUC+Cambria Math"/>
                <a:cs typeface="HPESUC+Cambria Math"/>
              </a:rPr>
              <a:t> </a:t>
            </a:r>
            <a:r>
              <a:rPr sz="1000">
                <a:solidFill>
                  <a:srgbClr val="000000"/>
                </a:solidFill>
                <a:latin typeface="HPESUC+Cambria Math"/>
                <a:cs typeface="HPESUC+Cambria Math"/>
              </a:rPr>
              <a:t>퐶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986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2019-10-29T09:57:40Z</dcterms:modified>
</cp:coreProperties>
</file>